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65" r:id="rId4"/>
    <p:sldId id="269" r:id="rId5"/>
    <p:sldId id="270" r:id="rId6"/>
    <p:sldId id="260" r:id="rId7"/>
    <p:sldId id="271" r:id="rId8"/>
    <p:sldId id="272" r:id="rId9"/>
    <p:sldId id="274" r:id="rId10"/>
    <p:sldId id="277" r:id="rId11"/>
    <p:sldId id="275" r:id="rId12"/>
    <p:sldId id="273" r:id="rId13"/>
    <p:sldId id="259" r:id="rId14"/>
    <p:sldId id="278" r:id="rId15"/>
    <p:sldId id="263" r:id="rId16"/>
    <p:sldId id="267" r:id="rId17"/>
    <p:sldId id="276" r:id="rId18"/>
    <p:sldId id="264" r:id="rId19"/>
    <p:sldId id="262" r:id="rId20"/>
    <p:sldId id="279" r:id="rId21"/>
    <p:sldId id="266" r:id="rId22"/>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706D"/>
    <a:srgbClr val="4F8BBC"/>
    <a:srgbClr val="1A5F87"/>
    <a:srgbClr val="1C6189"/>
    <a:srgbClr val="17A29F"/>
    <a:srgbClr val="FFCE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BA9CE6-9F3B-4600-9E0A-62FA280AC603}" type="datetimeFigureOut">
              <a:rPr lang="vi-VN" smtClean="0"/>
              <a:t>10/03/2024</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31FCC4-9BDF-4261-B6A3-ACC4FA20CC68}" type="slidenum">
              <a:rPr lang="vi-VN" smtClean="0"/>
              <a:t>‹#›</a:t>
            </a:fld>
            <a:endParaRPr lang="vi-VN"/>
          </a:p>
        </p:txBody>
      </p:sp>
    </p:spTree>
    <p:extLst>
      <p:ext uri="{BB962C8B-B14F-4D97-AF65-F5344CB8AC3E}">
        <p14:creationId xmlns:p14="http://schemas.microsoft.com/office/powerpoint/2010/main" val="1215123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D931FCC4-9BDF-4261-B6A3-ACC4FA20CC68}" type="slidenum">
              <a:rPr lang="vi-VN" smtClean="0"/>
              <a:t>3</a:t>
            </a:fld>
            <a:endParaRPr lang="vi-VN"/>
          </a:p>
        </p:txBody>
      </p:sp>
    </p:spTree>
    <p:extLst>
      <p:ext uri="{BB962C8B-B14F-4D97-AF65-F5344CB8AC3E}">
        <p14:creationId xmlns:p14="http://schemas.microsoft.com/office/powerpoint/2010/main" val="1627137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3AA8E857-5DB2-4EA2-ACF0-DCC7349ED2CC}" type="slidenum">
              <a:rPr lang="vi-VN"/>
              <a:t>8</a:t>
            </a:fld>
            <a:endParaRPr lang="vi-VN"/>
          </a:p>
        </p:txBody>
      </p:sp>
    </p:spTree>
    <p:extLst>
      <p:ext uri="{BB962C8B-B14F-4D97-AF65-F5344CB8AC3E}">
        <p14:creationId xmlns:p14="http://schemas.microsoft.com/office/powerpoint/2010/main" val="3583451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3AA8E857-5DB2-4EA2-ACF0-DCC7349ED2CC}" type="slidenum">
              <a:rPr lang="vi-VN"/>
              <a:t>9</a:t>
            </a:fld>
            <a:endParaRPr lang="vi-VN"/>
          </a:p>
        </p:txBody>
      </p:sp>
    </p:spTree>
    <p:extLst>
      <p:ext uri="{BB962C8B-B14F-4D97-AF65-F5344CB8AC3E}">
        <p14:creationId xmlns:p14="http://schemas.microsoft.com/office/powerpoint/2010/main" val="2931973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D931FCC4-9BDF-4261-B6A3-ACC4FA20CC68}" type="slidenum">
              <a:rPr lang="vi-VN" smtClean="0"/>
              <a:t>11</a:t>
            </a:fld>
            <a:endParaRPr lang="vi-VN"/>
          </a:p>
        </p:txBody>
      </p:sp>
    </p:spTree>
    <p:extLst>
      <p:ext uri="{BB962C8B-B14F-4D97-AF65-F5344CB8AC3E}">
        <p14:creationId xmlns:p14="http://schemas.microsoft.com/office/powerpoint/2010/main" val="4126623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3AA8E857-5DB2-4EA2-ACF0-DCC7349ED2CC}" type="slidenum">
              <a:rPr lang="vi-VN"/>
              <a:t>12</a:t>
            </a:fld>
            <a:endParaRPr lang="vi-VN"/>
          </a:p>
        </p:txBody>
      </p:sp>
    </p:spTree>
    <p:extLst>
      <p:ext uri="{BB962C8B-B14F-4D97-AF65-F5344CB8AC3E}">
        <p14:creationId xmlns:p14="http://schemas.microsoft.com/office/powerpoint/2010/main" val="477685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3AA8E857-5DB2-4EA2-ACF0-DCC7349ED2CC}" type="slidenum">
              <a:rPr lang="vi-VN"/>
              <a:t>17</a:t>
            </a:fld>
            <a:endParaRPr lang="vi-VN"/>
          </a:p>
        </p:txBody>
      </p:sp>
    </p:spTree>
    <p:extLst>
      <p:ext uri="{BB962C8B-B14F-4D97-AF65-F5344CB8AC3E}">
        <p14:creationId xmlns:p14="http://schemas.microsoft.com/office/powerpoint/2010/main" val="21675730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3.png"/><Relationship Id="rId7" Type="http://schemas.openxmlformats.org/officeDocument/2006/relationships/image" Target="../media/image29.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10" Type="http://schemas.openxmlformats.org/officeDocument/2006/relationships/image" Target="../media/image32.png"/><Relationship Id="rId4" Type="http://schemas.openxmlformats.org/officeDocument/2006/relationships/image" Target="../media/image18.png"/><Relationship Id="rId9" Type="http://schemas.openxmlformats.org/officeDocument/2006/relationships/image" Target="../media/image24.svg"/></Relationships>
</file>

<file path=ppt/slides/_rels/slide1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23.png"/><Relationship Id="rId7" Type="http://schemas.openxmlformats.org/officeDocument/2006/relationships/image" Target="../media/image29.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27.png"/><Relationship Id="rId4" Type="http://schemas.openxmlformats.org/officeDocument/2006/relationships/image" Target="../media/image24.sv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7.png"/><Relationship Id="rId7" Type="http://schemas.openxmlformats.org/officeDocument/2006/relationships/image" Target="../media/image21.svg"/><Relationship Id="rId12" Type="http://schemas.openxmlformats.org/officeDocument/2006/relationships/image" Target="../media/image2.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1.png"/><Relationship Id="rId5" Type="http://schemas.openxmlformats.org/officeDocument/2006/relationships/image" Target="../media/image19.svg"/><Relationship Id="rId10" Type="http://schemas.openxmlformats.org/officeDocument/2006/relationships/image" Target="../media/image41.png"/><Relationship Id="rId4" Type="http://schemas.openxmlformats.org/officeDocument/2006/relationships/image" Target="../media/image18.png"/><Relationship Id="rId9" Type="http://schemas.openxmlformats.org/officeDocument/2006/relationships/image" Target="../media/image24.svg"/></Relationships>
</file>

<file path=ppt/slides/_rels/slide18.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47.png"/><Relationship Id="rId10" Type="http://schemas.openxmlformats.org/officeDocument/2006/relationships/image" Target="../media/image30.svg"/><Relationship Id="rId4" Type="http://schemas.openxmlformats.org/officeDocument/2006/relationships/image" Target="../media/image46.svg"/><Relationship Id="rId9"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10" Type="http://schemas.openxmlformats.org/officeDocument/2006/relationships/image" Target="../media/image24.svg"/><Relationship Id="rId4" Type="http://schemas.openxmlformats.org/officeDocument/2006/relationships/image" Target="../media/image18.pn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10" Type="http://schemas.openxmlformats.org/officeDocument/2006/relationships/image" Target="../media/image25.jpeg"/><Relationship Id="rId4" Type="http://schemas.openxmlformats.org/officeDocument/2006/relationships/image" Target="../media/image18.png"/><Relationship Id="rId9" Type="http://schemas.openxmlformats.org/officeDocument/2006/relationships/image" Target="../media/image2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1A6AB"/>
        </a:solidFill>
        <a:effectLst/>
      </p:bgPr>
    </p:bg>
    <p:spTree>
      <p:nvGrpSpPr>
        <p:cNvPr id="1" name=""/>
        <p:cNvGrpSpPr/>
        <p:nvPr/>
      </p:nvGrpSpPr>
      <p:grpSpPr>
        <a:xfrm>
          <a:off x="0" y="0"/>
          <a:ext cx="0" cy="0"/>
          <a:chOff x="0" y="0"/>
          <a:chExt cx="0" cy="0"/>
        </a:xfrm>
      </p:grpSpPr>
      <p:sp>
        <p:nvSpPr>
          <p:cNvPr id="2" name="Freeform 2"/>
          <p:cNvSpPr/>
          <p:nvPr/>
        </p:nvSpPr>
        <p:spPr>
          <a:xfrm>
            <a:off x="18713" y="2171700"/>
            <a:ext cx="18288000" cy="5220393"/>
          </a:xfrm>
          <a:custGeom>
            <a:avLst/>
            <a:gdLst/>
            <a:ahLst/>
            <a:cxnLst/>
            <a:rect l="l" t="t" r="r" b="b"/>
            <a:pathLst>
              <a:path w="18288000" h="5220393">
                <a:moveTo>
                  <a:pt x="0" y="0"/>
                </a:moveTo>
                <a:lnTo>
                  <a:pt x="18288000" y="0"/>
                </a:lnTo>
                <a:lnTo>
                  <a:pt x="18288000" y="5220392"/>
                </a:lnTo>
                <a:lnTo>
                  <a:pt x="0" y="5220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dirty="0"/>
          </a:p>
        </p:txBody>
      </p:sp>
      <p:sp>
        <p:nvSpPr>
          <p:cNvPr id="3" name="Freeform 3"/>
          <p:cNvSpPr/>
          <p:nvPr/>
        </p:nvSpPr>
        <p:spPr>
          <a:xfrm>
            <a:off x="1848073" y="3776581"/>
            <a:ext cx="3973080" cy="3126814"/>
          </a:xfrm>
          <a:custGeom>
            <a:avLst/>
            <a:gdLst/>
            <a:ahLst/>
            <a:cxnLst/>
            <a:rect l="l" t="t" r="r" b="b"/>
            <a:pathLst>
              <a:path w="3973080" h="3126814">
                <a:moveTo>
                  <a:pt x="0" y="0"/>
                </a:moveTo>
                <a:lnTo>
                  <a:pt x="3973079" y="0"/>
                </a:lnTo>
                <a:lnTo>
                  <a:pt x="3973079" y="3126813"/>
                </a:lnTo>
                <a:lnTo>
                  <a:pt x="0" y="31268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23476" y="9563446"/>
            <a:ext cx="1005224" cy="1075788"/>
            <a:chOff x="0" y="0"/>
            <a:chExt cx="264750" cy="283335"/>
          </a:xfrm>
        </p:grpSpPr>
        <p:sp>
          <p:nvSpPr>
            <p:cNvPr id="5" name="Freeform 5"/>
            <p:cNvSpPr/>
            <p:nvPr/>
          </p:nvSpPr>
          <p:spPr>
            <a:xfrm>
              <a:off x="0" y="0"/>
              <a:ext cx="264750" cy="283335"/>
            </a:xfrm>
            <a:custGeom>
              <a:avLst/>
              <a:gdLst/>
              <a:ahLst/>
              <a:cxnLst/>
              <a:rect l="l" t="t" r="r" b="b"/>
              <a:pathLst>
                <a:path w="264750" h="283335">
                  <a:moveTo>
                    <a:pt x="0" y="0"/>
                  </a:moveTo>
                  <a:lnTo>
                    <a:pt x="264750" y="0"/>
                  </a:lnTo>
                  <a:lnTo>
                    <a:pt x="264750" y="283335"/>
                  </a:lnTo>
                  <a:lnTo>
                    <a:pt x="0" y="283335"/>
                  </a:lnTo>
                  <a:close/>
                </a:path>
              </a:pathLst>
            </a:custGeom>
            <a:solidFill>
              <a:srgbClr val="FFCE6D"/>
            </a:solidFill>
          </p:spPr>
        </p:sp>
        <p:sp>
          <p:nvSpPr>
            <p:cNvPr id="6" name="TextBox 6"/>
            <p:cNvSpPr txBox="1"/>
            <p:nvPr/>
          </p:nvSpPr>
          <p:spPr>
            <a:xfrm>
              <a:off x="0" y="-38100"/>
              <a:ext cx="264750" cy="321435"/>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4947900" y="3412767"/>
            <a:ext cx="13035300" cy="3408369"/>
          </a:xfrm>
          <a:prstGeom prst="rect">
            <a:avLst/>
          </a:prstGeom>
        </p:spPr>
        <p:txBody>
          <a:bodyPr wrap="square" lIns="0" tIns="0" rIns="0" bIns="0" rtlCol="0" anchor="t">
            <a:spAutoFit/>
          </a:bodyPr>
          <a:lstStyle/>
          <a:p>
            <a:pPr algn="ctr">
              <a:lnSpc>
                <a:spcPts val="13859"/>
              </a:lnSpc>
            </a:pPr>
            <a:r>
              <a:rPr lang="en-US" sz="9899" dirty="0">
                <a:solidFill>
                  <a:srgbClr val="291B25"/>
                </a:solidFill>
                <a:latin typeface="Bebas Neue Bold"/>
              </a:rPr>
              <a:t>Computer Vision Midterm</a:t>
            </a:r>
          </a:p>
        </p:txBody>
      </p:sp>
      <p:grpSp>
        <p:nvGrpSpPr>
          <p:cNvPr id="10" name="Group 10"/>
          <p:cNvGrpSpPr/>
          <p:nvPr/>
        </p:nvGrpSpPr>
        <p:grpSpPr>
          <a:xfrm>
            <a:off x="1345461" y="9563446"/>
            <a:ext cx="1005224" cy="1075788"/>
            <a:chOff x="0" y="0"/>
            <a:chExt cx="264750" cy="283335"/>
          </a:xfrm>
        </p:grpSpPr>
        <p:sp>
          <p:nvSpPr>
            <p:cNvPr id="11" name="Freeform 11"/>
            <p:cNvSpPr/>
            <p:nvPr/>
          </p:nvSpPr>
          <p:spPr>
            <a:xfrm>
              <a:off x="0" y="0"/>
              <a:ext cx="264750" cy="283335"/>
            </a:xfrm>
            <a:custGeom>
              <a:avLst/>
              <a:gdLst/>
              <a:ahLst/>
              <a:cxnLst/>
              <a:rect l="l" t="t" r="r" b="b"/>
              <a:pathLst>
                <a:path w="264750" h="283335">
                  <a:moveTo>
                    <a:pt x="0" y="0"/>
                  </a:moveTo>
                  <a:lnTo>
                    <a:pt x="264750" y="0"/>
                  </a:lnTo>
                  <a:lnTo>
                    <a:pt x="264750" y="283335"/>
                  </a:lnTo>
                  <a:lnTo>
                    <a:pt x="0" y="283335"/>
                  </a:lnTo>
                  <a:close/>
                </a:path>
              </a:pathLst>
            </a:custGeom>
            <a:solidFill>
              <a:srgbClr val="FFCE6D"/>
            </a:solidFill>
          </p:spPr>
        </p:sp>
        <p:sp>
          <p:nvSpPr>
            <p:cNvPr id="12" name="TextBox 12"/>
            <p:cNvSpPr txBox="1"/>
            <p:nvPr/>
          </p:nvSpPr>
          <p:spPr>
            <a:xfrm>
              <a:off x="0" y="-38100"/>
              <a:ext cx="264750" cy="321435"/>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2665010" y="9563446"/>
            <a:ext cx="15622990" cy="1075788"/>
            <a:chOff x="0" y="0"/>
            <a:chExt cx="4114697" cy="283335"/>
          </a:xfrm>
        </p:grpSpPr>
        <p:sp>
          <p:nvSpPr>
            <p:cNvPr id="14" name="Freeform 14"/>
            <p:cNvSpPr/>
            <p:nvPr/>
          </p:nvSpPr>
          <p:spPr>
            <a:xfrm>
              <a:off x="0" y="0"/>
              <a:ext cx="4114697" cy="283335"/>
            </a:xfrm>
            <a:custGeom>
              <a:avLst/>
              <a:gdLst/>
              <a:ahLst/>
              <a:cxnLst/>
              <a:rect l="l" t="t" r="r" b="b"/>
              <a:pathLst>
                <a:path w="4114697" h="283335">
                  <a:moveTo>
                    <a:pt x="0" y="0"/>
                  </a:moveTo>
                  <a:lnTo>
                    <a:pt x="4114697" y="0"/>
                  </a:lnTo>
                  <a:lnTo>
                    <a:pt x="4114697" y="283335"/>
                  </a:lnTo>
                  <a:lnTo>
                    <a:pt x="0" y="283335"/>
                  </a:lnTo>
                  <a:close/>
                </a:path>
              </a:pathLst>
            </a:custGeom>
            <a:solidFill>
              <a:srgbClr val="291B25"/>
            </a:solidFill>
          </p:spPr>
        </p:sp>
        <p:sp>
          <p:nvSpPr>
            <p:cNvPr id="15" name="TextBox 15"/>
            <p:cNvSpPr txBox="1"/>
            <p:nvPr/>
          </p:nvSpPr>
          <p:spPr>
            <a:xfrm>
              <a:off x="0" y="-38100"/>
              <a:ext cx="4114697" cy="321435"/>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rot="-10800000">
            <a:off x="17259300" y="-351985"/>
            <a:ext cx="1005224" cy="1075788"/>
            <a:chOff x="0" y="0"/>
            <a:chExt cx="264750" cy="283335"/>
          </a:xfrm>
        </p:grpSpPr>
        <p:sp>
          <p:nvSpPr>
            <p:cNvPr id="17" name="Freeform 17"/>
            <p:cNvSpPr/>
            <p:nvPr/>
          </p:nvSpPr>
          <p:spPr>
            <a:xfrm>
              <a:off x="0" y="0"/>
              <a:ext cx="264750" cy="283335"/>
            </a:xfrm>
            <a:custGeom>
              <a:avLst/>
              <a:gdLst/>
              <a:ahLst/>
              <a:cxnLst/>
              <a:rect l="l" t="t" r="r" b="b"/>
              <a:pathLst>
                <a:path w="264750" h="283335">
                  <a:moveTo>
                    <a:pt x="0" y="0"/>
                  </a:moveTo>
                  <a:lnTo>
                    <a:pt x="264750" y="0"/>
                  </a:lnTo>
                  <a:lnTo>
                    <a:pt x="264750" y="283335"/>
                  </a:lnTo>
                  <a:lnTo>
                    <a:pt x="0" y="283335"/>
                  </a:lnTo>
                  <a:close/>
                </a:path>
              </a:pathLst>
            </a:custGeom>
            <a:solidFill>
              <a:srgbClr val="FFCE6D"/>
            </a:solidFill>
          </p:spPr>
        </p:sp>
        <p:sp>
          <p:nvSpPr>
            <p:cNvPr id="18" name="TextBox 18"/>
            <p:cNvSpPr txBox="1"/>
            <p:nvPr/>
          </p:nvSpPr>
          <p:spPr>
            <a:xfrm>
              <a:off x="0" y="-38100"/>
              <a:ext cx="264750" cy="321435"/>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rot="-10800000">
            <a:off x="15937315" y="-351985"/>
            <a:ext cx="1005224" cy="1075788"/>
            <a:chOff x="0" y="0"/>
            <a:chExt cx="264750" cy="283335"/>
          </a:xfrm>
        </p:grpSpPr>
        <p:sp>
          <p:nvSpPr>
            <p:cNvPr id="20" name="Freeform 20"/>
            <p:cNvSpPr/>
            <p:nvPr/>
          </p:nvSpPr>
          <p:spPr>
            <a:xfrm>
              <a:off x="0" y="0"/>
              <a:ext cx="264750" cy="283335"/>
            </a:xfrm>
            <a:custGeom>
              <a:avLst/>
              <a:gdLst/>
              <a:ahLst/>
              <a:cxnLst/>
              <a:rect l="l" t="t" r="r" b="b"/>
              <a:pathLst>
                <a:path w="264750" h="283335">
                  <a:moveTo>
                    <a:pt x="0" y="0"/>
                  </a:moveTo>
                  <a:lnTo>
                    <a:pt x="264750" y="0"/>
                  </a:lnTo>
                  <a:lnTo>
                    <a:pt x="264750" y="283335"/>
                  </a:lnTo>
                  <a:lnTo>
                    <a:pt x="0" y="283335"/>
                  </a:lnTo>
                  <a:close/>
                </a:path>
              </a:pathLst>
            </a:custGeom>
            <a:solidFill>
              <a:srgbClr val="FFCE6D"/>
            </a:solidFill>
          </p:spPr>
        </p:sp>
        <p:sp>
          <p:nvSpPr>
            <p:cNvPr id="21" name="TextBox 21"/>
            <p:cNvSpPr txBox="1"/>
            <p:nvPr/>
          </p:nvSpPr>
          <p:spPr>
            <a:xfrm>
              <a:off x="0" y="-38100"/>
              <a:ext cx="264750" cy="321435"/>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p:cNvGrpSpPr/>
          <p:nvPr/>
        </p:nvGrpSpPr>
        <p:grpSpPr>
          <a:xfrm rot="-10800000">
            <a:off x="0" y="-351985"/>
            <a:ext cx="15622990" cy="1075788"/>
            <a:chOff x="0" y="0"/>
            <a:chExt cx="4114697" cy="283335"/>
          </a:xfrm>
        </p:grpSpPr>
        <p:sp>
          <p:nvSpPr>
            <p:cNvPr id="23" name="Freeform 23"/>
            <p:cNvSpPr/>
            <p:nvPr/>
          </p:nvSpPr>
          <p:spPr>
            <a:xfrm>
              <a:off x="0" y="0"/>
              <a:ext cx="4114697" cy="283335"/>
            </a:xfrm>
            <a:custGeom>
              <a:avLst/>
              <a:gdLst/>
              <a:ahLst/>
              <a:cxnLst/>
              <a:rect l="l" t="t" r="r" b="b"/>
              <a:pathLst>
                <a:path w="4114697" h="283335">
                  <a:moveTo>
                    <a:pt x="0" y="0"/>
                  </a:moveTo>
                  <a:lnTo>
                    <a:pt x="4114697" y="0"/>
                  </a:lnTo>
                  <a:lnTo>
                    <a:pt x="4114697" y="283335"/>
                  </a:lnTo>
                  <a:lnTo>
                    <a:pt x="0" y="283335"/>
                  </a:lnTo>
                  <a:close/>
                </a:path>
              </a:pathLst>
            </a:custGeom>
            <a:solidFill>
              <a:srgbClr val="291B25"/>
            </a:solidFill>
          </p:spPr>
        </p:sp>
        <p:sp>
          <p:nvSpPr>
            <p:cNvPr id="24" name="TextBox 24"/>
            <p:cNvSpPr txBox="1"/>
            <p:nvPr/>
          </p:nvSpPr>
          <p:spPr>
            <a:xfrm>
              <a:off x="0" y="-38100"/>
              <a:ext cx="4114697" cy="321435"/>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33000" y="7248946"/>
            <a:ext cx="11201400" cy="2118144"/>
          </a:xfrm>
          <a:prstGeom prst="rect">
            <a:avLst/>
          </a:prstGeom>
        </p:spPr>
        <p:txBody>
          <a:bodyPr wrap="square" lIns="0" tIns="0" rIns="0" bIns="0" rtlCol="0" anchor="t">
            <a:spAutoFit/>
          </a:bodyPr>
          <a:lstStyle/>
          <a:p>
            <a:pPr algn="ctr">
              <a:lnSpc>
                <a:spcPts val="5740"/>
              </a:lnSpc>
            </a:pPr>
            <a:r>
              <a:rPr lang="en-US" sz="4100" spc="41" dirty="0" err="1">
                <a:solidFill>
                  <a:srgbClr val="291B25"/>
                </a:solidFill>
                <a:latin typeface="Proxima Nova"/>
              </a:rPr>
              <a:t>Người</a:t>
            </a:r>
            <a:r>
              <a:rPr lang="en-US" sz="4100" spc="41" dirty="0">
                <a:solidFill>
                  <a:srgbClr val="291B25"/>
                </a:solidFill>
                <a:latin typeface="Proxima Nova"/>
              </a:rPr>
              <a:t> </a:t>
            </a:r>
            <a:r>
              <a:rPr lang="en-US" sz="4100" spc="41" dirty="0" err="1">
                <a:solidFill>
                  <a:srgbClr val="291B25"/>
                </a:solidFill>
                <a:latin typeface="Proxima Nova"/>
              </a:rPr>
              <a:t>thực</a:t>
            </a:r>
            <a:r>
              <a:rPr lang="en-US" sz="4100" spc="41" dirty="0">
                <a:solidFill>
                  <a:srgbClr val="291B25"/>
                </a:solidFill>
                <a:latin typeface="Proxima Nova"/>
              </a:rPr>
              <a:t> </a:t>
            </a:r>
            <a:r>
              <a:rPr lang="en-US" sz="4100" spc="41" dirty="0" err="1">
                <a:solidFill>
                  <a:srgbClr val="291B25"/>
                </a:solidFill>
                <a:latin typeface="Proxima Nova"/>
              </a:rPr>
              <a:t>hiện</a:t>
            </a:r>
            <a:r>
              <a:rPr lang="en-US" sz="4100" spc="41" dirty="0">
                <a:solidFill>
                  <a:srgbClr val="291B25"/>
                </a:solidFill>
                <a:latin typeface="Proxima Nova"/>
              </a:rPr>
              <a:t>: Nguyễn Minh Hoàng Chương MSSV: 52000744</a:t>
            </a:r>
          </a:p>
          <a:p>
            <a:pPr algn="ctr">
              <a:lnSpc>
                <a:spcPts val="5740"/>
              </a:lnSpc>
            </a:pPr>
            <a:r>
              <a:rPr lang="en-US" sz="4100" spc="41" dirty="0" err="1">
                <a:solidFill>
                  <a:srgbClr val="291B25"/>
                </a:solidFill>
                <a:latin typeface="Proxima Nova"/>
              </a:rPr>
              <a:t>Giáo</a:t>
            </a:r>
            <a:r>
              <a:rPr lang="en-US" sz="4100" spc="41" dirty="0">
                <a:solidFill>
                  <a:srgbClr val="291B25"/>
                </a:solidFill>
                <a:latin typeface="Proxima Nova"/>
              </a:rPr>
              <a:t> </a:t>
            </a:r>
            <a:r>
              <a:rPr lang="en-US" sz="4100" spc="41" dirty="0" err="1">
                <a:solidFill>
                  <a:srgbClr val="291B25"/>
                </a:solidFill>
                <a:latin typeface="Proxima Nova"/>
              </a:rPr>
              <a:t>viên</a:t>
            </a:r>
            <a:r>
              <a:rPr lang="en-US" sz="4100" spc="41" dirty="0">
                <a:solidFill>
                  <a:srgbClr val="291B25"/>
                </a:solidFill>
                <a:latin typeface="Proxima Nova"/>
              </a:rPr>
              <a:t> </a:t>
            </a:r>
            <a:r>
              <a:rPr lang="en-US" sz="4100" spc="41" dirty="0" err="1">
                <a:solidFill>
                  <a:srgbClr val="291B25"/>
                </a:solidFill>
                <a:latin typeface="Proxima Nova"/>
              </a:rPr>
              <a:t>hướng</a:t>
            </a:r>
            <a:r>
              <a:rPr lang="en-US" sz="4100" spc="41" dirty="0">
                <a:solidFill>
                  <a:srgbClr val="291B25"/>
                </a:solidFill>
                <a:latin typeface="Proxima Nova"/>
              </a:rPr>
              <a:t> </a:t>
            </a:r>
            <a:r>
              <a:rPr lang="en-US" sz="4100" spc="41" dirty="0" err="1">
                <a:solidFill>
                  <a:srgbClr val="291B25"/>
                </a:solidFill>
                <a:latin typeface="Proxima Nova"/>
              </a:rPr>
              <a:t>dẫn</a:t>
            </a:r>
            <a:r>
              <a:rPr lang="en-US" sz="4100" spc="41" dirty="0">
                <a:solidFill>
                  <a:srgbClr val="291B25"/>
                </a:solidFill>
                <a:latin typeface="Proxima Nova"/>
              </a:rPr>
              <a:t>: </a:t>
            </a:r>
            <a:r>
              <a:rPr lang="en-US" sz="4100" spc="41" dirty="0" err="1">
                <a:solidFill>
                  <a:srgbClr val="291B25"/>
                </a:solidFill>
                <a:latin typeface="Proxima Nova"/>
              </a:rPr>
              <a:t>Phạm</a:t>
            </a:r>
            <a:r>
              <a:rPr lang="en-US" sz="4100" spc="41" dirty="0">
                <a:solidFill>
                  <a:srgbClr val="291B25"/>
                </a:solidFill>
                <a:latin typeface="Proxima Nova"/>
              </a:rPr>
              <a:t> </a:t>
            </a:r>
            <a:r>
              <a:rPr lang="en-US" sz="4100" spc="41" dirty="0" err="1">
                <a:solidFill>
                  <a:srgbClr val="291B25"/>
                </a:solidFill>
                <a:latin typeface="Proxima Nova"/>
              </a:rPr>
              <a:t>Văn</a:t>
            </a:r>
            <a:r>
              <a:rPr lang="en-US" sz="4100" spc="41" dirty="0">
                <a:solidFill>
                  <a:srgbClr val="291B25"/>
                </a:solidFill>
                <a:latin typeface="Proxima Nova"/>
              </a:rPr>
              <a:t> </a:t>
            </a:r>
            <a:r>
              <a:rPr lang="en-US" sz="4100" spc="41" dirty="0" err="1">
                <a:solidFill>
                  <a:srgbClr val="291B25"/>
                </a:solidFill>
                <a:latin typeface="Proxima Nova"/>
              </a:rPr>
              <a:t>Huy</a:t>
            </a:r>
            <a:endParaRPr lang="en-US" sz="4100" spc="41" dirty="0">
              <a:solidFill>
                <a:srgbClr val="291B25"/>
              </a:solidFill>
              <a:latin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9" name="Freeform 9"/>
          <p:cNvSpPr/>
          <p:nvPr/>
        </p:nvSpPr>
        <p:spPr>
          <a:xfrm rot="-1244255">
            <a:off x="12212738" y="6763050"/>
            <a:ext cx="1064640" cy="1758415"/>
          </a:xfrm>
          <a:custGeom>
            <a:avLst/>
            <a:gdLst/>
            <a:ahLst/>
            <a:cxnLst/>
            <a:rect l="l" t="t" r="r" b="b"/>
            <a:pathLst>
              <a:path w="1064640" h="1758415">
                <a:moveTo>
                  <a:pt x="0" y="0"/>
                </a:moveTo>
                <a:lnTo>
                  <a:pt x="1064640" y="0"/>
                </a:lnTo>
                <a:lnTo>
                  <a:pt x="1064640" y="1758415"/>
                </a:lnTo>
                <a:lnTo>
                  <a:pt x="0" y="17584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14727055" y="5729877"/>
            <a:ext cx="4609198" cy="6434160"/>
          </a:xfrm>
          <a:custGeom>
            <a:avLst/>
            <a:gdLst/>
            <a:ahLst/>
            <a:cxnLst/>
            <a:rect l="l" t="t" r="r" b="b"/>
            <a:pathLst>
              <a:path w="4609198" h="6434160">
                <a:moveTo>
                  <a:pt x="0" y="0"/>
                </a:moveTo>
                <a:lnTo>
                  <a:pt x="4609198" y="0"/>
                </a:lnTo>
                <a:lnTo>
                  <a:pt x="4609198" y="6434160"/>
                </a:lnTo>
                <a:lnTo>
                  <a:pt x="0" y="64341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rot="-1757656">
            <a:off x="-2268026" y="-422948"/>
            <a:ext cx="8967709" cy="2903296"/>
          </a:xfrm>
          <a:custGeom>
            <a:avLst/>
            <a:gdLst/>
            <a:ahLst/>
            <a:cxnLst/>
            <a:rect l="l" t="t" r="r" b="b"/>
            <a:pathLst>
              <a:path w="8967709" h="2903296">
                <a:moveTo>
                  <a:pt x="0" y="0"/>
                </a:moveTo>
                <a:lnTo>
                  <a:pt x="8967709" y="0"/>
                </a:lnTo>
                <a:lnTo>
                  <a:pt x="8967709" y="2903296"/>
                </a:lnTo>
                <a:lnTo>
                  <a:pt x="0" y="29032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2" name="Group 2">
            <a:extLst>
              <a:ext uri="{FF2B5EF4-FFF2-40B4-BE49-F238E27FC236}">
                <a16:creationId xmlns:a16="http://schemas.microsoft.com/office/drawing/2014/main" id="{CD35CB24-ACBC-2D8C-F5EA-0C49A877362D}"/>
              </a:ext>
            </a:extLst>
          </p:cNvPr>
          <p:cNvGrpSpPr/>
          <p:nvPr/>
        </p:nvGrpSpPr>
        <p:grpSpPr>
          <a:xfrm>
            <a:off x="1282049" y="2684399"/>
            <a:ext cx="15723901" cy="6366762"/>
            <a:chOff x="0" y="0"/>
            <a:chExt cx="4141274" cy="1676843"/>
          </a:xfrm>
        </p:grpSpPr>
        <p:sp>
          <p:nvSpPr>
            <p:cNvPr id="13" name="Freeform 3">
              <a:extLst>
                <a:ext uri="{FF2B5EF4-FFF2-40B4-BE49-F238E27FC236}">
                  <a16:creationId xmlns:a16="http://schemas.microsoft.com/office/drawing/2014/main" id="{CE6D0DDB-A738-1D94-95E1-67BE5DB8F399}"/>
                </a:ext>
              </a:extLst>
            </p:cNvPr>
            <p:cNvSpPr/>
            <p:nvPr/>
          </p:nvSpPr>
          <p:spPr>
            <a:xfrm>
              <a:off x="0" y="0"/>
              <a:ext cx="4141274" cy="1676843"/>
            </a:xfrm>
            <a:custGeom>
              <a:avLst/>
              <a:gdLst/>
              <a:ahLst/>
              <a:cxnLst/>
              <a:rect l="l" t="t" r="r" b="b"/>
              <a:pathLst>
                <a:path w="4141274" h="1676843">
                  <a:moveTo>
                    <a:pt x="25111" y="0"/>
                  </a:moveTo>
                  <a:lnTo>
                    <a:pt x="4116163" y="0"/>
                  </a:lnTo>
                  <a:cubicBezTo>
                    <a:pt x="4122824" y="0"/>
                    <a:pt x="4129210" y="2646"/>
                    <a:pt x="4133920" y="7355"/>
                  </a:cubicBezTo>
                  <a:cubicBezTo>
                    <a:pt x="4138629" y="12064"/>
                    <a:pt x="4141274" y="18451"/>
                    <a:pt x="4141274" y="25111"/>
                  </a:cubicBezTo>
                  <a:lnTo>
                    <a:pt x="4141274" y="1651732"/>
                  </a:lnTo>
                  <a:cubicBezTo>
                    <a:pt x="4141274" y="1665600"/>
                    <a:pt x="4130032" y="1676843"/>
                    <a:pt x="4116163" y="1676843"/>
                  </a:cubicBezTo>
                  <a:lnTo>
                    <a:pt x="25111" y="1676843"/>
                  </a:lnTo>
                  <a:cubicBezTo>
                    <a:pt x="18451" y="1676843"/>
                    <a:pt x="12064" y="1674197"/>
                    <a:pt x="7355" y="1669488"/>
                  </a:cubicBezTo>
                  <a:cubicBezTo>
                    <a:pt x="2646" y="1664779"/>
                    <a:pt x="0" y="1658392"/>
                    <a:pt x="0" y="1651732"/>
                  </a:cubicBezTo>
                  <a:lnTo>
                    <a:pt x="0" y="25111"/>
                  </a:lnTo>
                  <a:cubicBezTo>
                    <a:pt x="0" y="18451"/>
                    <a:pt x="2646" y="12064"/>
                    <a:pt x="7355" y="7355"/>
                  </a:cubicBezTo>
                  <a:cubicBezTo>
                    <a:pt x="12064" y="2646"/>
                    <a:pt x="18451" y="0"/>
                    <a:pt x="25111" y="0"/>
                  </a:cubicBezTo>
                  <a:close/>
                </a:path>
              </a:pathLst>
            </a:custGeom>
            <a:solidFill>
              <a:srgbClr val="F6F6E9"/>
            </a:solidFill>
            <a:ln w="104775" cap="rnd">
              <a:solidFill>
                <a:srgbClr val="FFCE6D"/>
              </a:solidFill>
              <a:prstDash val="solid"/>
              <a:round/>
            </a:ln>
          </p:spPr>
        </p:sp>
        <p:sp>
          <p:nvSpPr>
            <p:cNvPr id="14" name="TextBox 4">
              <a:extLst>
                <a:ext uri="{FF2B5EF4-FFF2-40B4-BE49-F238E27FC236}">
                  <a16:creationId xmlns:a16="http://schemas.microsoft.com/office/drawing/2014/main" id="{C49EEB64-7C38-43E5-1286-B7AA2E08777E}"/>
                </a:ext>
              </a:extLst>
            </p:cNvPr>
            <p:cNvSpPr txBox="1"/>
            <p:nvPr/>
          </p:nvSpPr>
          <p:spPr>
            <a:xfrm>
              <a:off x="0" y="-38100"/>
              <a:ext cx="4141274" cy="1714943"/>
            </a:xfrm>
            <a:prstGeom prst="rect">
              <a:avLst/>
            </a:prstGeom>
          </p:spPr>
          <p:txBody>
            <a:bodyPr lIns="50800" tIns="50800" rIns="50800" bIns="50800" rtlCol="0" anchor="ctr"/>
            <a:lstStyle/>
            <a:p>
              <a:pPr algn="ctr">
                <a:lnSpc>
                  <a:spcPts val="2659"/>
                </a:lnSpc>
              </a:pPr>
              <a:endParaRPr/>
            </a:p>
          </p:txBody>
        </p:sp>
      </p:grpSp>
      <p:grpSp>
        <p:nvGrpSpPr>
          <p:cNvPr id="15" name="Group 5">
            <a:extLst>
              <a:ext uri="{FF2B5EF4-FFF2-40B4-BE49-F238E27FC236}">
                <a16:creationId xmlns:a16="http://schemas.microsoft.com/office/drawing/2014/main" id="{CC33F531-E713-159B-3829-E9C7E5AABCAA}"/>
              </a:ext>
            </a:extLst>
          </p:cNvPr>
          <p:cNvGrpSpPr/>
          <p:nvPr/>
        </p:nvGrpSpPr>
        <p:grpSpPr>
          <a:xfrm>
            <a:off x="8148081" y="1207346"/>
            <a:ext cx="1991839" cy="1991839"/>
            <a:chOff x="0" y="0"/>
            <a:chExt cx="812800" cy="812800"/>
          </a:xfrm>
        </p:grpSpPr>
        <p:sp>
          <p:nvSpPr>
            <p:cNvPr id="16" name="Freeform 6">
              <a:extLst>
                <a:ext uri="{FF2B5EF4-FFF2-40B4-BE49-F238E27FC236}">
                  <a16:creationId xmlns:a16="http://schemas.microsoft.com/office/drawing/2014/main" id="{36542B72-618B-8C0C-37C9-4F6BEF2F7D0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123825" cap="sq">
              <a:solidFill>
                <a:srgbClr val="FFCE6D"/>
              </a:solidFill>
              <a:prstDash val="solid"/>
              <a:miter/>
            </a:ln>
          </p:spPr>
        </p:sp>
        <p:sp>
          <p:nvSpPr>
            <p:cNvPr id="17" name="TextBox 7">
              <a:extLst>
                <a:ext uri="{FF2B5EF4-FFF2-40B4-BE49-F238E27FC236}">
                  <a16:creationId xmlns:a16="http://schemas.microsoft.com/office/drawing/2014/main" id="{1F1F718E-2211-67E3-AAC1-B5898174C242}"/>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8" name="TextBox 8">
            <a:extLst>
              <a:ext uri="{FF2B5EF4-FFF2-40B4-BE49-F238E27FC236}">
                <a16:creationId xmlns:a16="http://schemas.microsoft.com/office/drawing/2014/main" id="{A446CF19-023F-200D-180A-0278BA09E62A}"/>
              </a:ext>
            </a:extLst>
          </p:cNvPr>
          <p:cNvSpPr txBox="1"/>
          <p:nvPr/>
        </p:nvSpPr>
        <p:spPr>
          <a:xfrm>
            <a:off x="8372091" y="1416274"/>
            <a:ext cx="1679066" cy="1596700"/>
          </a:xfrm>
          <a:prstGeom prst="rect">
            <a:avLst/>
          </a:prstGeom>
        </p:spPr>
        <p:txBody>
          <a:bodyPr lIns="0" tIns="0" rIns="0" bIns="0" rtlCol="0" anchor="t">
            <a:spAutoFit/>
          </a:bodyPr>
          <a:lstStyle/>
          <a:p>
            <a:pPr algn="ctr">
              <a:lnSpc>
                <a:spcPts val="12829"/>
              </a:lnSpc>
            </a:pPr>
            <a:r>
              <a:rPr lang="en-US" sz="9163" dirty="0">
                <a:solidFill>
                  <a:srgbClr val="F6F6E9"/>
                </a:solidFill>
                <a:latin typeface="Bebas Neue Bold"/>
              </a:rPr>
              <a:t>vs.</a:t>
            </a:r>
          </a:p>
        </p:txBody>
      </p:sp>
      <p:sp>
        <p:nvSpPr>
          <p:cNvPr id="19" name="TextBox 9">
            <a:extLst>
              <a:ext uri="{FF2B5EF4-FFF2-40B4-BE49-F238E27FC236}">
                <a16:creationId xmlns:a16="http://schemas.microsoft.com/office/drawing/2014/main" id="{3BFFAA82-6879-B439-3521-3933D0734BD0}"/>
              </a:ext>
            </a:extLst>
          </p:cNvPr>
          <p:cNvSpPr txBox="1"/>
          <p:nvPr/>
        </p:nvSpPr>
        <p:spPr>
          <a:xfrm>
            <a:off x="2207740" y="1370441"/>
            <a:ext cx="5444153" cy="1276247"/>
          </a:xfrm>
          <a:prstGeom prst="rect">
            <a:avLst/>
          </a:prstGeom>
        </p:spPr>
        <p:txBody>
          <a:bodyPr lIns="0" tIns="0" rIns="0" bIns="0" rtlCol="0" anchor="t">
            <a:spAutoFit/>
          </a:bodyPr>
          <a:lstStyle/>
          <a:p>
            <a:pPr>
              <a:lnSpc>
                <a:spcPts val="10500"/>
              </a:lnSpc>
            </a:pPr>
            <a:r>
              <a:rPr lang="en-US" sz="7500" dirty="0" err="1">
                <a:solidFill>
                  <a:srgbClr val="000000"/>
                </a:solidFill>
                <a:latin typeface="Aptos Display" panose="020B0004020202020204" pitchFamily="34" charset="0"/>
              </a:rPr>
              <a:t>Các</a:t>
            </a:r>
            <a:r>
              <a:rPr lang="en-US" sz="7500" dirty="0">
                <a:solidFill>
                  <a:srgbClr val="000000"/>
                </a:solidFill>
                <a:latin typeface="Aptos Display" panose="020B0004020202020204" pitchFamily="34" charset="0"/>
              </a:rPr>
              <a:t> </a:t>
            </a:r>
            <a:r>
              <a:rPr lang="en-US" sz="7500" dirty="0" err="1">
                <a:solidFill>
                  <a:srgbClr val="000000"/>
                </a:solidFill>
                <a:latin typeface="Aptos Display" panose="020B0004020202020204" pitchFamily="34" charset="0"/>
              </a:rPr>
              <a:t>loại</a:t>
            </a:r>
            <a:r>
              <a:rPr lang="en-US" sz="7500" dirty="0">
                <a:solidFill>
                  <a:srgbClr val="000000"/>
                </a:solidFill>
                <a:latin typeface="Aptos Display" panose="020B0004020202020204" pitchFamily="34" charset="0"/>
              </a:rPr>
              <a:t> CNN</a:t>
            </a:r>
          </a:p>
        </p:txBody>
      </p:sp>
      <p:sp>
        <p:nvSpPr>
          <p:cNvPr id="20" name="TextBox 10">
            <a:extLst>
              <a:ext uri="{FF2B5EF4-FFF2-40B4-BE49-F238E27FC236}">
                <a16:creationId xmlns:a16="http://schemas.microsoft.com/office/drawing/2014/main" id="{29F90B57-336F-E44A-8A15-4727B8030DEC}"/>
              </a:ext>
            </a:extLst>
          </p:cNvPr>
          <p:cNvSpPr txBox="1"/>
          <p:nvPr/>
        </p:nvSpPr>
        <p:spPr>
          <a:xfrm>
            <a:off x="10730469" y="1400428"/>
            <a:ext cx="5256581" cy="1276247"/>
          </a:xfrm>
          <a:prstGeom prst="rect">
            <a:avLst/>
          </a:prstGeom>
        </p:spPr>
        <p:txBody>
          <a:bodyPr lIns="0" tIns="0" rIns="0" bIns="0" rtlCol="0" anchor="t">
            <a:spAutoFit/>
          </a:bodyPr>
          <a:lstStyle/>
          <a:p>
            <a:pPr>
              <a:lnSpc>
                <a:spcPts val="10499"/>
              </a:lnSpc>
            </a:pPr>
            <a:r>
              <a:rPr lang="en-US" sz="7499" dirty="0" err="1">
                <a:solidFill>
                  <a:srgbClr val="000000"/>
                </a:solidFill>
                <a:latin typeface="Aptos Narrow" panose="020B0004020202020204" pitchFamily="34" charset="0"/>
              </a:rPr>
              <a:t>Ứng</a:t>
            </a:r>
            <a:r>
              <a:rPr lang="en-US" sz="7499" dirty="0">
                <a:solidFill>
                  <a:srgbClr val="000000"/>
                </a:solidFill>
                <a:latin typeface="Aptos Narrow" panose="020B0004020202020204" pitchFamily="34" charset="0"/>
              </a:rPr>
              <a:t> </a:t>
            </a:r>
            <a:r>
              <a:rPr lang="en-US" sz="7499" dirty="0" err="1">
                <a:solidFill>
                  <a:srgbClr val="000000"/>
                </a:solidFill>
                <a:latin typeface="Aptos Narrow" panose="020B0004020202020204" pitchFamily="34" charset="0"/>
              </a:rPr>
              <a:t>dụng</a:t>
            </a:r>
            <a:endParaRPr lang="en-US" sz="7499" dirty="0">
              <a:solidFill>
                <a:srgbClr val="000000"/>
              </a:solidFill>
              <a:latin typeface="Aptos Narrow" panose="020B0004020202020204" pitchFamily="34" charset="0"/>
            </a:endParaRPr>
          </a:p>
        </p:txBody>
      </p:sp>
      <p:sp>
        <p:nvSpPr>
          <p:cNvPr id="21" name="TextBox 11">
            <a:extLst>
              <a:ext uri="{FF2B5EF4-FFF2-40B4-BE49-F238E27FC236}">
                <a16:creationId xmlns:a16="http://schemas.microsoft.com/office/drawing/2014/main" id="{95523AD6-5ABA-902F-1FF9-32F11AA6226C}"/>
              </a:ext>
            </a:extLst>
          </p:cNvPr>
          <p:cNvSpPr txBox="1"/>
          <p:nvPr/>
        </p:nvSpPr>
        <p:spPr>
          <a:xfrm>
            <a:off x="1553387" y="3218234"/>
            <a:ext cx="6853293" cy="3302955"/>
          </a:xfrm>
          <a:prstGeom prst="rect">
            <a:avLst/>
          </a:prstGeom>
        </p:spPr>
        <p:txBody>
          <a:bodyPr lIns="0" tIns="0" rIns="0" bIns="0" rtlCol="0" anchor="t">
            <a:spAutoFit/>
          </a:bodyPr>
          <a:lstStyle/>
          <a:p>
            <a:pPr marL="634019" lvl="1" indent="-317010">
              <a:lnSpc>
                <a:spcPct val="150000"/>
              </a:lnSpc>
              <a:buFont typeface="Arial"/>
              <a:buChar char="•"/>
            </a:pPr>
            <a:r>
              <a:rPr lang="en-US" sz="2936" dirty="0" err="1">
                <a:solidFill>
                  <a:srgbClr val="000000"/>
                </a:solidFill>
                <a:latin typeface="Proxima Nova"/>
              </a:rPr>
              <a:t>LeNet</a:t>
            </a:r>
            <a:endParaRPr lang="en-US" sz="2936" dirty="0">
              <a:solidFill>
                <a:srgbClr val="000000"/>
              </a:solidFill>
              <a:latin typeface="Proxima Nova"/>
            </a:endParaRPr>
          </a:p>
          <a:p>
            <a:pPr marL="634019" lvl="1" indent="-317010">
              <a:lnSpc>
                <a:spcPct val="150000"/>
              </a:lnSpc>
              <a:buFont typeface="Arial"/>
              <a:buChar char="•"/>
            </a:pPr>
            <a:r>
              <a:rPr lang="en-US" sz="2936" dirty="0" err="1">
                <a:solidFill>
                  <a:srgbClr val="000000"/>
                </a:solidFill>
                <a:latin typeface="Proxima Nova"/>
              </a:rPr>
              <a:t>AlexNet</a:t>
            </a:r>
            <a:endParaRPr lang="en-US" sz="2936" dirty="0">
              <a:solidFill>
                <a:srgbClr val="000000"/>
              </a:solidFill>
              <a:latin typeface="Proxima Nova"/>
            </a:endParaRPr>
          </a:p>
          <a:p>
            <a:pPr marL="634019" lvl="1" indent="-317010">
              <a:lnSpc>
                <a:spcPct val="150000"/>
              </a:lnSpc>
              <a:buFont typeface="Arial"/>
              <a:buChar char="•"/>
            </a:pPr>
            <a:r>
              <a:rPr lang="en-US" sz="2936" dirty="0" err="1">
                <a:solidFill>
                  <a:srgbClr val="000000"/>
                </a:solidFill>
                <a:latin typeface="Proxima Nova"/>
              </a:rPr>
              <a:t>VGGNet</a:t>
            </a:r>
            <a:endParaRPr lang="en-US" sz="2936" dirty="0">
              <a:solidFill>
                <a:srgbClr val="000000"/>
              </a:solidFill>
              <a:latin typeface="Proxima Nova"/>
            </a:endParaRPr>
          </a:p>
          <a:p>
            <a:pPr marL="634019" lvl="1" indent="-317010">
              <a:lnSpc>
                <a:spcPct val="150000"/>
              </a:lnSpc>
              <a:buFont typeface="Arial"/>
              <a:buChar char="•"/>
            </a:pPr>
            <a:r>
              <a:rPr lang="en-US" sz="2936" dirty="0" err="1">
                <a:solidFill>
                  <a:srgbClr val="000000"/>
                </a:solidFill>
                <a:latin typeface="Proxima Nova"/>
              </a:rPr>
              <a:t>GoogleNet</a:t>
            </a:r>
            <a:endParaRPr lang="en-US" sz="2936" dirty="0">
              <a:solidFill>
                <a:srgbClr val="000000"/>
              </a:solidFill>
              <a:latin typeface="Proxima Nova"/>
            </a:endParaRPr>
          </a:p>
          <a:p>
            <a:pPr marL="634019" lvl="1" indent="-317010">
              <a:lnSpc>
                <a:spcPct val="150000"/>
              </a:lnSpc>
              <a:buFont typeface="Arial"/>
              <a:buChar char="•"/>
            </a:pPr>
            <a:r>
              <a:rPr lang="en-US" sz="2936" dirty="0" err="1">
                <a:solidFill>
                  <a:srgbClr val="000000"/>
                </a:solidFill>
                <a:latin typeface="Proxima Nova"/>
              </a:rPr>
              <a:t>ResNet</a:t>
            </a:r>
            <a:endParaRPr lang="en-US" sz="2936" dirty="0">
              <a:solidFill>
                <a:srgbClr val="000000"/>
              </a:solidFill>
              <a:latin typeface="Proxima Nova"/>
            </a:endParaRPr>
          </a:p>
        </p:txBody>
      </p:sp>
      <p:sp>
        <p:nvSpPr>
          <p:cNvPr id="22" name="TextBox 12">
            <a:extLst>
              <a:ext uri="{FF2B5EF4-FFF2-40B4-BE49-F238E27FC236}">
                <a16:creationId xmlns:a16="http://schemas.microsoft.com/office/drawing/2014/main" id="{E7B44618-E1B9-3BB8-F06E-D7B4AFD78657}"/>
              </a:ext>
            </a:extLst>
          </p:cNvPr>
          <p:cNvSpPr txBox="1"/>
          <p:nvPr/>
        </p:nvSpPr>
        <p:spPr>
          <a:xfrm>
            <a:off x="10057408" y="3218234"/>
            <a:ext cx="6853293" cy="3302955"/>
          </a:xfrm>
          <a:prstGeom prst="rect">
            <a:avLst/>
          </a:prstGeom>
        </p:spPr>
        <p:txBody>
          <a:bodyPr lIns="0" tIns="0" rIns="0" bIns="0" rtlCol="0" anchor="t">
            <a:spAutoFit/>
          </a:bodyPr>
          <a:lstStyle/>
          <a:p>
            <a:pPr marL="634019" lvl="1" indent="-317010">
              <a:lnSpc>
                <a:spcPct val="150000"/>
              </a:lnSpc>
              <a:buFont typeface="Arial"/>
              <a:buChar char="•"/>
            </a:pPr>
            <a:r>
              <a:rPr lang="en-US" sz="2936" dirty="0" err="1">
                <a:solidFill>
                  <a:srgbClr val="000000"/>
                </a:solidFill>
                <a:latin typeface="Proxima Nova"/>
              </a:rPr>
              <a:t>Nhận</a:t>
            </a:r>
            <a:r>
              <a:rPr lang="en-US" sz="2936" dirty="0">
                <a:solidFill>
                  <a:srgbClr val="000000"/>
                </a:solidFill>
                <a:latin typeface="Proxima Nova"/>
              </a:rPr>
              <a:t> </a:t>
            </a:r>
            <a:r>
              <a:rPr lang="en-US" sz="2936" dirty="0" err="1">
                <a:solidFill>
                  <a:srgbClr val="000000"/>
                </a:solidFill>
                <a:latin typeface="Proxima Nova"/>
              </a:rPr>
              <a:t>dạng</a:t>
            </a:r>
            <a:r>
              <a:rPr lang="en-US" sz="2936" dirty="0">
                <a:solidFill>
                  <a:srgbClr val="000000"/>
                </a:solidFill>
                <a:latin typeface="Proxima Nova"/>
              </a:rPr>
              <a:t> </a:t>
            </a:r>
            <a:r>
              <a:rPr lang="en-US" sz="2936" dirty="0" err="1">
                <a:solidFill>
                  <a:srgbClr val="000000"/>
                </a:solidFill>
                <a:latin typeface="Proxima Nova"/>
              </a:rPr>
              <a:t>hình</a:t>
            </a:r>
            <a:r>
              <a:rPr lang="en-US" sz="2936" dirty="0">
                <a:solidFill>
                  <a:srgbClr val="000000"/>
                </a:solidFill>
                <a:latin typeface="Proxima Nova"/>
              </a:rPr>
              <a:t> </a:t>
            </a:r>
            <a:r>
              <a:rPr lang="en-US" sz="2936" dirty="0" err="1">
                <a:solidFill>
                  <a:srgbClr val="000000"/>
                </a:solidFill>
                <a:latin typeface="Proxima Nova"/>
              </a:rPr>
              <a:t>ảnh</a:t>
            </a:r>
            <a:endParaRPr lang="en-US" sz="2936" dirty="0">
              <a:solidFill>
                <a:srgbClr val="000000"/>
              </a:solidFill>
              <a:latin typeface="Proxima Nova"/>
            </a:endParaRPr>
          </a:p>
          <a:p>
            <a:pPr marL="634019" lvl="1" indent="-317010">
              <a:lnSpc>
                <a:spcPct val="150000"/>
              </a:lnSpc>
              <a:buFont typeface="Arial"/>
              <a:buChar char="•"/>
            </a:pPr>
            <a:r>
              <a:rPr lang="en-US" sz="2936" dirty="0" err="1">
                <a:solidFill>
                  <a:srgbClr val="000000"/>
                </a:solidFill>
                <a:latin typeface="Proxima Nova"/>
              </a:rPr>
              <a:t>Xử</a:t>
            </a:r>
            <a:r>
              <a:rPr lang="en-US" sz="2936" dirty="0">
                <a:solidFill>
                  <a:srgbClr val="000000"/>
                </a:solidFill>
                <a:latin typeface="Proxima Nova"/>
              </a:rPr>
              <a:t> </a:t>
            </a:r>
            <a:r>
              <a:rPr lang="en-US" sz="2936" dirty="0" err="1">
                <a:solidFill>
                  <a:srgbClr val="000000"/>
                </a:solidFill>
                <a:latin typeface="Proxima Nova"/>
              </a:rPr>
              <a:t>lý</a:t>
            </a:r>
            <a:r>
              <a:rPr lang="en-US" sz="2936" dirty="0">
                <a:solidFill>
                  <a:srgbClr val="000000"/>
                </a:solidFill>
                <a:latin typeface="Proxima Nova"/>
              </a:rPr>
              <a:t> video</a:t>
            </a:r>
          </a:p>
          <a:p>
            <a:pPr marL="634019" lvl="1" indent="-317010">
              <a:lnSpc>
                <a:spcPct val="150000"/>
              </a:lnSpc>
              <a:buFont typeface="Arial"/>
              <a:buChar char="•"/>
            </a:pPr>
            <a:r>
              <a:rPr lang="en-US" sz="2936" dirty="0" err="1">
                <a:solidFill>
                  <a:srgbClr val="000000"/>
                </a:solidFill>
                <a:latin typeface="Proxima Nova"/>
              </a:rPr>
              <a:t>Xử</a:t>
            </a:r>
            <a:r>
              <a:rPr lang="en-US" sz="2936" dirty="0">
                <a:solidFill>
                  <a:srgbClr val="000000"/>
                </a:solidFill>
                <a:latin typeface="Proxima Nova"/>
              </a:rPr>
              <a:t> </a:t>
            </a:r>
            <a:r>
              <a:rPr lang="en-US" sz="2936" dirty="0" err="1">
                <a:solidFill>
                  <a:srgbClr val="000000"/>
                </a:solidFill>
                <a:latin typeface="Proxima Nova"/>
              </a:rPr>
              <a:t>lý</a:t>
            </a:r>
            <a:r>
              <a:rPr lang="en-US" sz="2936" dirty="0">
                <a:solidFill>
                  <a:srgbClr val="000000"/>
                </a:solidFill>
                <a:latin typeface="Proxima Nova"/>
              </a:rPr>
              <a:t> </a:t>
            </a:r>
            <a:r>
              <a:rPr lang="en-US" sz="2936" dirty="0" err="1">
                <a:solidFill>
                  <a:srgbClr val="000000"/>
                </a:solidFill>
                <a:latin typeface="Proxima Nova"/>
              </a:rPr>
              <a:t>văn</a:t>
            </a:r>
            <a:r>
              <a:rPr lang="en-US" sz="2936" dirty="0">
                <a:solidFill>
                  <a:srgbClr val="000000"/>
                </a:solidFill>
                <a:latin typeface="Proxima Nova"/>
              </a:rPr>
              <a:t> </a:t>
            </a:r>
            <a:r>
              <a:rPr lang="en-US" sz="2936" dirty="0" err="1">
                <a:solidFill>
                  <a:srgbClr val="000000"/>
                </a:solidFill>
                <a:latin typeface="Proxima Nova"/>
              </a:rPr>
              <a:t>bản</a:t>
            </a:r>
            <a:r>
              <a:rPr lang="en-US" sz="2936" dirty="0">
                <a:solidFill>
                  <a:srgbClr val="000000"/>
                </a:solidFill>
                <a:latin typeface="Proxima Nova"/>
              </a:rPr>
              <a:t> </a:t>
            </a:r>
            <a:r>
              <a:rPr lang="en-US" sz="2936" dirty="0" err="1">
                <a:solidFill>
                  <a:srgbClr val="000000"/>
                </a:solidFill>
                <a:latin typeface="Proxima Nova"/>
              </a:rPr>
              <a:t>trong</a:t>
            </a:r>
            <a:r>
              <a:rPr lang="en-US" sz="2936" dirty="0">
                <a:solidFill>
                  <a:srgbClr val="000000"/>
                </a:solidFill>
                <a:latin typeface="Proxima Nova"/>
              </a:rPr>
              <a:t> </a:t>
            </a:r>
            <a:r>
              <a:rPr lang="en-US" sz="2936" dirty="0" err="1">
                <a:solidFill>
                  <a:srgbClr val="000000"/>
                </a:solidFill>
                <a:latin typeface="Proxima Nova"/>
              </a:rPr>
              <a:t>hình</a:t>
            </a:r>
            <a:r>
              <a:rPr lang="en-US" sz="2936" dirty="0">
                <a:solidFill>
                  <a:srgbClr val="000000"/>
                </a:solidFill>
                <a:latin typeface="Proxima Nova"/>
              </a:rPr>
              <a:t> </a:t>
            </a:r>
            <a:r>
              <a:rPr lang="en-US" sz="2936" dirty="0" err="1">
                <a:solidFill>
                  <a:srgbClr val="000000"/>
                </a:solidFill>
                <a:latin typeface="Proxima Nova"/>
              </a:rPr>
              <a:t>ảnh</a:t>
            </a:r>
            <a:endParaRPr lang="en-US" sz="2936" dirty="0">
              <a:solidFill>
                <a:srgbClr val="000000"/>
              </a:solidFill>
              <a:latin typeface="Proxima Nova"/>
            </a:endParaRPr>
          </a:p>
          <a:p>
            <a:pPr marL="634019" lvl="1" indent="-317010">
              <a:lnSpc>
                <a:spcPct val="150000"/>
              </a:lnSpc>
              <a:buFont typeface="Arial"/>
              <a:buChar char="•"/>
            </a:pPr>
            <a:r>
              <a:rPr lang="en-US" sz="2936" dirty="0" err="1">
                <a:solidFill>
                  <a:srgbClr val="000000"/>
                </a:solidFill>
                <a:latin typeface="Proxima Nova"/>
              </a:rPr>
              <a:t>Xử</a:t>
            </a:r>
            <a:r>
              <a:rPr lang="en-US" sz="2936" dirty="0">
                <a:solidFill>
                  <a:srgbClr val="000000"/>
                </a:solidFill>
                <a:latin typeface="Proxima Nova"/>
              </a:rPr>
              <a:t> </a:t>
            </a:r>
            <a:r>
              <a:rPr lang="en-US" sz="2936" dirty="0" err="1">
                <a:solidFill>
                  <a:srgbClr val="000000"/>
                </a:solidFill>
                <a:latin typeface="Proxima Nova"/>
              </a:rPr>
              <a:t>lý</a:t>
            </a:r>
            <a:r>
              <a:rPr lang="en-US" sz="2936" dirty="0">
                <a:solidFill>
                  <a:srgbClr val="000000"/>
                </a:solidFill>
                <a:latin typeface="Proxima Nova"/>
              </a:rPr>
              <a:t> </a:t>
            </a:r>
            <a:r>
              <a:rPr lang="en-US" sz="2936" dirty="0" err="1">
                <a:solidFill>
                  <a:srgbClr val="000000"/>
                </a:solidFill>
                <a:latin typeface="Proxima Nova"/>
              </a:rPr>
              <a:t>âm</a:t>
            </a:r>
            <a:r>
              <a:rPr lang="en-US" sz="2936" dirty="0">
                <a:solidFill>
                  <a:srgbClr val="000000"/>
                </a:solidFill>
                <a:latin typeface="Proxima Nova"/>
              </a:rPr>
              <a:t> </a:t>
            </a:r>
            <a:r>
              <a:rPr lang="en-US" sz="2936" dirty="0" err="1">
                <a:solidFill>
                  <a:srgbClr val="000000"/>
                </a:solidFill>
                <a:latin typeface="Proxima Nova"/>
              </a:rPr>
              <a:t>thanh</a:t>
            </a:r>
            <a:r>
              <a:rPr lang="en-US" sz="2936" dirty="0">
                <a:solidFill>
                  <a:srgbClr val="000000"/>
                </a:solidFill>
                <a:latin typeface="Proxima Nova"/>
              </a:rPr>
              <a:t> </a:t>
            </a:r>
            <a:r>
              <a:rPr lang="en-US" sz="2936" dirty="0" err="1">
                <a:solidFill>
                  <a:srgbClr val="000000"/>
                </a:solidFill>
                <a:latin typeface="Proxima Nova"/>
              </a:rPr>
              <a:t>và</a:t>
            </a:r>
            <a:r>
              <a:rPr lang="en-US" sz="2936" dirty="0">
                <a:solidFill>
                  <a:srgbClr val="000000"/>
                </a:solidFill>
                <a:latin typeface="Proxima Nova"/>
              </a:rPr>
              <a:t> </a:t>
            </a:r>
            <a:r>
              <a:rPr lang="en-US" sz="2936" dirty="0" err="1">
                <a:solidFill>
                  <a:srgbClr val="000000"/>
                </a:solidFill>
                <a:latin typeface="Proxima Nova"/>
              </a:rPr>
              <a:t>tín</a:t>
            </a:r>
            <a:r>
              <a:rPr lang="en-US" sz="2936" dirty="0">
                <a:solidFill>
                  <a:srgbClr val="000000"/>
                </a:solidFill>
                <a:latin typeface="Proxima Nova"/>
              </a:rPr>
              <a:t> </a:t>
            </a:r>
            <a:r>
              <a:rPr lang="en-US" sz="2936" dirty="0" err="1">
                <a:solidFill>
                  <a:srgbClr val="000000"/>
                </a:solidFill>
                <a:latin typeface="Proxima Nova"/>
              </a:rPr>
              <a:t>hiệu</a:t>
            </a:r>
            <a:endParaRPr lang="en-US" sz="2936" dirty="0">
              <a:solidFill>
                <a:srgbClr val="000000"/>
              </a:solidFill>
              <a:latin typeface="Proxima Nova"/>
            </a:endParaRPr>
          </a:p>
          <a:p>
            <a:pPr marL="634019" lvl="1" indent="-317010">
              <a:lnSpc>
                <a:spcPct val="150000"/>
              </a:lnSpc>
              <a:buFont typeface="Arial"/>
              <a:buChar char="•"/>
            </a:pPr>
            <a:r>
              <a:rPr lang="en-US" sz="2936" dirty="0">
                <a:solidFill>
                  <a:srgbClr val="000000"/>
                </a:solidFill>
                <a:latin typeface="Proxima Nova"/>
              </a:rPr>
              <a:t>Y </a:t>
            </a:r>
            <a:r>
              <a:rPr lang="en-US" sz="2936" dirty="0" err="1">
                <a:solidFill>
                  <a:srgbClr val="000000"/>
                </a:solidFill>
                <a:latin typeface="Proxima Nova"/>
              </a:rPr>
              <a:t>tế</a:t>
            </a:r>
            <a:endParaRPr lang="en-US" sz="2936" dirty="0">
              <a:solidFill>
                <a:srgbClr val="000000"/>
              </a:solidFill>
              <a:latin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61A6AB"/>
        </a:solidFill>
        <a:effectLst/>
      </p:bgPr>
    </p:bg>
    <p:spTree>
      <p:nvGrpSpPr>
        <p:cNvPr id="1" name=""/>
        <p:cNvGrpSpPr/>
        <p:nvPr/>
      </p:nvGrpSpPr>
      <p:grpSpPr>
        <a:xfrm>
          <a:off x="0" y="0"/>
          <a:ext cx="0" cy="0"/>
          <a:chOff x="0" y="0"/>
          <a:chExt cx="0" cy="0"/>
        </a:xfrm>
      </p:grpSpPr>
      <p:grpSp>
        <p:nvGrpSpPr>
          <p:cNvPr id="2" name="Group 2"/>
          <p:cNvGrpSpPr/>
          <p:nvPr/>
        </p:nvGrpSpPr>
        <p:grpSpPr>
          <a:xfrm>
            <a:off x="-152404" y="2069464"/>
            <a:ext cx="18791717" cy="7546976"/>
            <a:chOff x="0" y="0"/>
            <a:chExt cx="4984146" cy="1989205"/>
          </a:xfrm>
        </p:grpSpPr>
        <p:sp>
          <p:nvSpPr>
            <p:cNvPr id="3" name="Freeform 3"/>
            <p:cNvSpPr/>
            <p:nvPr/>
          </p:nvSpPr>
          <p:spPr>
            <a:xfrm>
              <a:off x="0" y="0"/>
              <a:ext cx="4984147" cy="1989205"/>
            </a:xfrm>
            <a:custGeom>
              <a:avLst/>
              <a:gdLst/>
              <a:ahLst/>
              <a:cxnLst/>
              <a:rect l="l" t="t" r="r" b="b"/>
              <a:pathLst>
                <a:path w="4984147" h="1989205">
                  <a:moveTo>
                    <a:pt x="0" y="0"/>
                  </a:moveTo>
                  <a:lnTo>
                    <a:pt x="4984147" y="0"/>
                  </a:lnTo>
                  <a:lnTo>
                    <a:pt x="4984147" y="1989205"/>
                  </a:lnTo>
                  <a:lnTo>
                    <a:pt x="0" y="1989205"/>
                  </a:lnTo>
                  <a:close/>
                </a:path>
              </a:pathLst>
            </a:custGeom>
            <a:solidFill>
              <a:srgbClr val="F6F6E9"/>
            </a:solidFill>
          </p:spPr>
        </p:sp>
        <p:sp>
          <p:nvSpPr>
            <p:cNvPr id="4" name="TextBox 4"/>
            <p:cNvSpPr txBox="1"/>
            <p:nvPr/>
          </p:nvSpPr>
          <p:spPr>
            <a:xfrm>
              <a:off x="0" y="-38100"/>
              <a:ext cx="4984146" cy="2027305"/>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262616" y="2502887"/>
            <a:ext cx="15762768" cy="558871"/>
          </a:xfrm>
          <a:prstGeom prst="rect">
            <a:avLst/>
          </a:prstGeom>
        </p:spPr>
        <p:txBody>
          <a:bodyPr lIns="0" tIns="0" rIns="0" bIns="0" rtlCol="0" anchor="t">
            <a:spAutoFit/>
          </a:bodyPr>
          <a:lstStyle/>
          <a:p>
            <a:pPr algn="ctr">
              <a:lnSpc>
                <a:spcPts val="4759"/>
              </a:lnSpc>
            </a:pPr>
            <a:endParaRPr lang="en-US" sz="3399" dirty="0">
              <a:solidFill>
                <a:srgbClr val="000000"/>
              </a:solidFill>
              <a:latin typeface="Proxima Nova"/>
            </a:endParaRPr>
          </a:p>
        </p:txBody>
      </p:sp>
      <p:grpSp>
        <p:nvGrpSpPr>
          <p:cNvPr id="6" name="Group 6"/>
          <p:cNvGrpSpPr/>
          <p:nvPr/>
        </p:nvGrpSpPr>
        <p:grpSpPr>
          <a:xfrm>
            <a:off x="3261702" y="775335"/>
            <a:ext cx="15377615" cy="1294129"/>
            <a:chOff x="0" y="0"/>
            <a:chExt cx="4050072" cy="340841"/>
          </a:xfrm>
        </p:grpSpPr>
        <p:sp>
          <p:nvSpPr>
            <p:cNvPr id="7" name="Freeform 7"/>
            <p:cNvSpPr/>
            <p:nvPr/>
          </p:nvSpPr>
          <p:spPr>
            <a:xfrm>
              <a:off x="0" y="0"/>
              <a:ext cx="4050071" cy="340841"/>
            </a:xfrm>
            <a:custGeom>
              <a:avLst/>
              <a:gdLst/>
              <a:ahLst/>
              <a:cxnLst/>
              <a:rect l="l" t="t" r="r" b="b"/>
              <a:pathLst>
                <a:path w="4050071" h="340841">
                  <a:moveTo>
                    <a:pt x="0" y="0"/>
                  </a:moveTo>
                  <a:lnTo>
                    <a:pt x="4050071" y="0"/>
                  </a:lnTo>
                  <a:lnTo>
                    <a:pt x="4050071" y="340841"/>
                  </a:lnTo>
                  <a:lnTo>
                    <a:pt x="0" y="340841"/>
                  </a:lnTo>
                  <a:close/>
                </a:path>
              </a:pathLst>
            </a:custGeom>
            <a:solidFill>
              <a:srgbClr val="FFCE6D"/>
            </a:solidFill>
          </p:spPr>
        </p:sp>
        <p:sp>
          <p:nvSpPr>
            <p:cNvPr id="8" name="TextBox 8"/>
            <p:cNvSpPr txBox="1"/>
            <p:nvPr/>
          </p:nvSpPr>
          <p:spPr>
            <a:xfrm>
              <a:off x="0" y="-38100"/>
              <a:ext cx="4050072" cy="378941"/>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834691" y="670560"/>
            <a:ext cx="18367709" cy="1440651"/>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Bebas Neue Bold"/>
              </a:rPr>
              <a:t>2.  AUTO-Encoder</a:t>
            </a:r>
          </a:p>
        </p:txBody>
      </p:sp>
      <p:grpSp>
        <p:nvGrpSpPr>
          <p:cNvPr id="10" name="Group 10"/>
          <p:cNvGrpSpPr/>
          <p:nvPr/>
        </p:nvGrpSpPr>
        <p:grpSpPr>
          <a:xfrm>
            <a:off x="1632157" y="775335"/>
            <a:ext cx="1298782" cy="1294129"/>
            <a:chOff x="0" y="0"/>
            <a:chExt cx="342066" cy="340841"/>
          </a:xfrm>
        </p:grpSpPr>
        <p:sp>
          <p:nvSpPr>
            <p:cNvPr id="11" name="Freeform 11"/>
            <p:cNvSpPr/>
            <p:nvPr/>
          </p:nvSpPr>
          <p:spPr>
            <a:xfrm>
              <a:off x="0" y="0"/>
              <a:ext cx="342066" cy="340841"/>
            </a:xfrm>
            <a:custGeom>
              <a:avLst/>
              <a:gdLst/>
              <a:ahLst/>
              <a:cxnLst/>
              <a:rect l="l" t="t" r="r" b="b"/>
              <a:pathLst>
                <a:path w="342066" h="340841">
                  <a:moveTo>
                    <a:pt x="0" y="0"/>
                  </a:moveTo>
                  <a:lnTo>
                    <a:pt x="342066" y="0"/>
                  </a:lnTo>
                  <a:lnTo>
                    <a:pt x="342066" y="340841"/>
                  </a:lnTo>
                  <a:lnTo>
                    <a:pt x="0" y="340841"/>
                  </a:lnTo>
                  <a:close/>
                </a:path>
              </a:pathLst>
            </a:custGeom>
            <a:solidFill>
              <a:srgbClr val="FFCE6D"/>
            </a:solidFill>
          </p:spPr>
        </p:sp>
        <p:sp>
          <p:nvSpPr>
            <p:cNvPr id="12" name="TextBox 12"/>
            <p:cNvSpPr txBox="1"/>
            <p:nvPr/>
          </p:nvSpPr>
          <p:spPr>
            <a:xfrm>
              <a:off x="0" y="-38100"/>
              <a:ext cx="342066" cy="378941"/>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0" y="775335"/>
            <a:ext cx="1298782" cy="1294129"/>
            <a:chOff x="0" y="0"/>
            <a:chExt cx="342066" cy="340841"/>
          </a:xfrm>
        </p:grpSpPr>
        <p:sp>
          <p:nvSpPr>
            <p:cNvPr id="14" name="Freeform 14"/>
            <p:cNvSpPr/>
            <p:nvPr/>
          </p:nvSpPr>
          <p:spPr>
            <a:xfrm>
              <a:off x="0" y="0"/>
              <a:ext cx="342066" cy="340841"/>
            </a:xfrm>
            <a:custGeom>
              <a:avLst/>
              <a:gdLst/>
              <a:ahLst/>
              <a:cxnLst/>
              <a:rect l="l" t="t" r="r" b="b"/>
              <a:pathLst>
                <a:path w="342066" h="340841">
                  <a:moveTo>
                    <a:pt x="0" y="0"/>
                  </a:moveTo>
                  <a:lnTo>
                    <a:pt x="342066" y="0"/>
                  </a:lnTo>
                  <a:lnTo>
                    <a:pt x="342066" y="340841"/>
                  </a:lnTo>
                  <a:lnTo>
                    <a:pt x="0" y="340841"/>
                  </a:lnTo>
                  <a:close/>
                </a:path>
              </a:pathLst>
            </a:custGeom>
            <a:solidFill>
              <a:srgbClr val="FFCE6D"/>
            </a:solidFill>
          </p:spPr>
        </p:sp>
        <p:sp>
          <p:nvSpPr>
            <p:cNvPr id="15" name="TextBox 15"/>
            <p:cNvSpPr txBox="1"/>
            <p:nvPr/>
          </p:nvSpPr>
          <p:spPr>
            <a:xfrm>
              <a:off x="0" y="-38100"/>
              <a:ext cx="342066" cy="378941"/>
            </a:xfrm>
            <a:prstGeom prst="rect">
              <a:avLst/>
            </a:prstGeom>
          </p:spPr>
          <p:txBody>
            <a:bodyPr lIns="50800" tIns="50800" rIns="50800" bIns="50800" rtlCol="0" anchor="ctr"/>
            <a:lstStyle/>
            <a:p>
              <a:pPr algn="ctr">
                <a:lnSpc>
                  <a:spcPts val="2659"/>
                </a:lnSpc>
              </a:pPr>
              <a:endParaRPr/>
            </a:p>
          </p:txBody>
        </p:sp>
      </p:grpSp>
      <p:sp>
        <p:nvSpPr>
          <p:cNvPr id="17" name="TextBox 16">
            <a:extLst>
              <a:ext uri="{FF2B5EF4-FFF2-40B4-BE49-F238E27FC236}">
                <a16:creationId xmlns:a16="http://schemas.microsoft.com/office/drawing/2014/main" id="{D8BCA010-263F-44CB-2258-F702237B4E07}"/>
              </a:ext>
            </a:extLst>
          </p:cNvPr>
          <p:cNvSpPr txBox="1"/>
          <p:nvPr/>
        </p:nvSpPr>
        <p:spPr>
          <a:xfrm>
            <a:off x="89933" y="6886364"/>
            <a:ext cx="18367710" cy="2308324"/>
          </a:xfrm>
          <a:prstGeom prst="rect">
            <a:avLst/>
          </a:prstGeom>
          <a:noFill/>
        </p:spPr>
        <p:txBody>
          <a:bodyPr wrap="square" rtlCol="0">
            <a:spAutoFit/>
          </a:bodyPr>
          <a:lstStyle/>
          <a:p>
            <a:r>
              <a:rPr lang="vi-VN" sz="3600" b="0" i="0" dirty="0">
                <a:solidFill>
                  <a:srgbClr val="212529"/>
                </a:solidFill>
                <a:effectLst/>
                <a:latin typeface="Roboto" panose="02000000000000000000" pitchFamily="2" charset="0"/>
              </a:rPr>
              <a:t>Autoencoder là một loại mạng neural nhân tạo được sử dụng để học các loại mã hóa dữ liệu không giám sát (unsupervised learning). Nói cách khác giả sử từ một hình ảnh bạn hoàn toàn có thể tái tạo ra một bức ảnh có liên quan với bức ảnh đầu vào đó một cách chặt chẽ.</a:t>
            </a:r>
            <a:endParaRPr lang="en-US" sz="3600" dirty="0"/>
          </a:p>
        </p:txBody>
      </p:sp>
      <p:pic>
        <p:nvPicPr>
          <p:cNvPr id="6146" name="Picture 2" descr="The structure of a deep autoencoder with encoder, decoder and the code... |  Download Scientific Diagram">
            <a:extLst>
              <a:ext uri="{FF2B5EF4-FFF2-40B4-BE49-F238E27FC236}">
                <a16:creationId xmlns:a16="http://schemas.microsoft.com/office/drawing/2014/main" id="{1FCEEE0D-DD4E-9247-0FE9-EE6D3F3565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354" y="2255761"/>
            <a:ext cx="18029713" cy="4718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454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689"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7" name="Freeform 7"/>
          <p:cNvSpPr/>
          <p:nvPr/>
        </p:nvSpPr>
        <p:spPr>
          <a:xfrm rot="1683888">
            <a:off x="15941323" y="5997879"/>
            <a:ext cx="2635955" cy="5641148"/>
          </a:xfrm>
          <a:custGeom>
            <a:avLst/>
            <a:gdLst/>
            <a:ahLst/>
            <a:cxnLst/>
            <a:rect l="l" t="t" r="r" b="b"/>
            <a:pathLst>
              <a:path w="2635955" h="5641148">
                <a:moveTo>
                  <a:pt x="0" y="0"/>
                </a:moveTo>
                <a:lnTo>
                  <a:pt x="2635954" y="0"/>
                </a:lnTo>
                <a:lnTo>
                  <a:pt x="2635954" y="5641148"/>
                </a:lnTo>
                <a:lnTo>
                  <a:pt x="0" y="56411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1683888">
            <a:off x="-602227" y="-928825"/>
            <a:ext cx="2635955" cy="5641148"/>
          </a:xfrm>
          <a:custGeom>
            <a:avLst/>
            <a:gdLst/>
            <a:ahLst/>
            <a:cxnLst/>
            <a:rect l="l" t="t" r="r" b="b"/>
            <a:pathLst>
              <a:path w="2635955" h="5641148">
                <a:moveTo>
                  <a:pt x="0" y="0"/>
                </a:moveTo>
                <a:lnTo>
                  <a:pt x="2635955" y="0"/>
                </a:lnTo>
                <a:lnTo>
                  <a:pt x="2635955" y="5641148"/>
                </a:lnTo>
                <a:lnTo>
                  <a:pt x="0" y="56411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Freeform 15"/>
          <p:cNvSpPr/>
          <p:nvPr/>
        </p:nvSpPr>
        <p:spPr>
          <a:xfrm>
            <a:off x="14447426" y="5862934"/>
            <a:ext cx="1529987" cy="2527005"/>
          </a:xfrm>
          <a:custGeom>
            <a:avLst/>
            <a:gdLst/>
            <a:ahLst/>
            <a:cxnLst/>
            <a:rect l="l" t="t" r="r" b="b"/>
            <a:pathLst>
              <a:path w="1529987" h="2527005">
                <a:moveTo>
                  <a:pt x="0" y="0"/>
                </a:moveTo>
                <a:lnTo>
                  <a:pt x="1529986" y="0"/>
                </a:lnTo>
                <a:lnTo>
                  <a:pt x="1529986" y="2527005"/>
                </a:lnTo>
                <a:lnTo>
                  <a:pt x="0" y="252700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 name="Rectangle: Rounded Corners 2">
            <a:extLst>
              <a:ext uri="{FF2B5EF4-FFF2-40B4-BE49-F238E27FC236}">
                <a16:creationId xmlns:a16="http://schemas.microsoft.com/office/drawing/2014/main" id="{916F0691-FEB1-CE51-25AB-E19120E80CE6}"/>
              </a:ext>
            </a:extLst>
          </p:cNvPr>
          <p:cNvSpPr/>
          <p:nvPr/>
        </p:nvSpPr>
        <p:spPr>
          <a:xfrm>
            <a:off x="4343400" y="145095"/>
            <a:ext cx="9144000" cy="175617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6600" b="1" i="0" dirty="0">
                <a:solidFill>
                  <a:srgbClr val="1B1B1B"/>
                </a:solidFill>
                <a:effectLst/>
                <a:latin typeface="Open Sans" panose="020B0606030504020204" pitchFamily="34" charset="0"/>
              </a:rPr>
              <a:t>Hyper-parameter </a:t>
            </a:r>
          </a:p>
        </p:txBody>
      </p:sp>
      <p:pic>
        <p:nvPicPr>
          <p:cNvPr id="6" name="Picture 5">
            <a:extLst>
              <a:ext uri="{FF2B5EF4-FFF2-40B4-BE49-F238E27FC236}">
                <a16:creationId xmlns:a16="http://schemas.microsoft.com/office/drawing/2014/main" id="{5428994F-751C-487A-DB91-2A15115F8652}"/>
              </a:ext>
            </a:extLst>
          </p:cNvPr>
          <p:cNvPicPr>
            <a:picLocks noChangeAspect="1"/>
          </p:cNvPicPr>
          <p:nvPr/>
        </p:nvPicPr>
        <p:blipFill>
          <a:blip r:embed="rId10"/>
          <a:stretch>
            <a:fillRect/>
          </a:stretch>
        </p:blipFill>
        <p:spPr>
          <a:xfrm>
            <a:off x="5836438" y="2393367"/>
            <a:ext cx="6615124" cy="5977522"/>
          </a:xfrm>
          <a:prstGeom prst="rect">
            <a:avLst/>
          </a:prstGeom>
        </p:spPr>
      </p:pic>
      <p:sp>
        <p:nvSpPr>
          <p:cNvPr id="11" name="Rectangle 10">
            <a:extLst>
              <a:ext uri="{FF2B5EF4-FFF2-40B4-BE49-F238E27FC236}">
                <a16:creationId xmlns:a16="http://schemas.microsoft.com/office/drawing/2014/main" id="{5D5B3C54-2078-ACF0-C278-C6BC8FBC9687}"/>
              </a:ext>
            </a:extLst>
          </p:cNvPr>
          <p:cNvSpPr/>
          <p:nvPr/>
        </p:nvSpPr>
        <p:spPr>
          <a:xfrm>
            <a:off x="19050" y="2246169"/>
            <a:ext cx="6615124" cy="2576227"/>
          </a:xfrm>
          <a:prstGeom prst="rect">
            <a:avLst/>
          </a:prstGeom>
          <a:solidFill>
            <a:srgbClr val="17A29F"/>
          </a:solidFill>
          <a:ln>
            <a:solidFill>
              <a:srgbClr val="17A2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sz="2800" b="0" i="0" dirty="0">
                <a:solidFill>
                  <a:schemeClr val="bg1"/>
                </a:solidFill>
                <a:effectLst/>
                <a:latin typeface="Söhne"/>
              </a:rPr>
              <a:t>Đây là số lượng đơn vị ẩn trong lớp mã hóa của autoencoder. Code size quyết định kích thước của biểu diễn nén của dữ liệu. Nó ảnh hưởng đến mức độ nén và khả năng trích xuất đặc trưng của mô hình.</a:t>
            </a:r>
            <a:endParaRPr lang="vi-VN" sz="2800" dirty="0">
              <a:solidFill>
                <a:schemeClr val="bg1"/>
              </a:solidFill>
            </a:endParaRPr>
          </a:p>
        </p:txBody>
      </p:sp>
      <p:sp>
        <p:nvSpPr>
          <p:cNvPr id="12" name="Rectangle 11">
            <a:extLst>
              <a:ext uri="{FF2B5EF4-FFF2-40B4-BE49-F238E27FC236}">
                <a16:creationId xmlns:a16="http://schemas.microsoft.com/office/drawing/2014/main" id="{DADF2FD6-E180-4EA4-819E-5322F45F0998}"/>
              </a:ext>
            </a:extLst>
          </p:cNvPr>
          <p:cNvSpPr/>
          <p:nvPr/>
        </p:nvSpPr>
        <p:spPr>
          <a:xfrm>
            <a:off x="11644712" y="2243634"/>
            <a:ext cx="6615124" cy="2576227"/>
          </a:xfrm>
          <a:prstGeom prst="rect">
            <a:avLst/>
          </a:prstGeom>
          <a:solidFill>
            <a:srgbClr val="1A5F8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sz="2800" b="0" i="0" dirty="0">
                <a:solidFill>
                  <a:schemeClr val="bg1"/>
                </a:solidFill>
                <a:effectLst/>
                <a:latin typeface="Söhne"/>
              </a:rPr>
              <a:t>Số lớp trong mô hình autoencoder. Mô hình có thể có một hoặc nhiều lớp ẩn. Số lớp này ảnh hưởng đến độ phức tạp của mô hình và khả năng học đặc trưng.</a:t>
            </a:r>
            <a:endParaRPr lang="vi-VN" sz="2800" dirty="0">
              <a:solidFill>
                <a:schemeClr val="bg1"/>
              </a:solidFill>
            </a:endParaRPr>
          </a:p>
        </p:txBody>
      </p:sp>
      <p:sp>
        <p:nvSpPr>
          <p:cNvPr id="13" name="Rectangle 12">
            <a:extLst>
              <a:ext uri="{FF2B5EF4-FFF2-40B4-BE49-F238E27FC236}">
                <a16:creationId xmlns:a16="http://schemas.microsoft.com/office/drawing/2014/main" id="{B51EA733-596E-0420-CD75-48431925F08B}"/>
              </a:ext>
            </a:extLst>
          </p:cNvPr>
          <p:cNvSpPr/>
          <p:nvPr/>
        </p:nvSpPr>
        <p:spPr>
          <a:xfrm>
            <a:off x="28164" y="7011902"/>
            <a:ext cx="6615124" cy="2576227"/>
          </a:xfrm>
          <a:prstGeom prst="rect">
            <a:avLst/>
          </a:prstGeom>
          <a:solidFill>
            <a:srgbClr val="4F8BB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sz="2800" b="0" i="0" dirty="0">
                <a:solidFill>
                  <a:schemeClr val="bg1"/>
                </a:solidFill>
                <a:effectLst/>
                <a:latin typeface="Söhne"/>
              </a:rPr>
              <a:t>Đây là số lượng đơn vị (neurons) trong mỗi lớp ẩn của autoencoder. Số đơn vị này quyết định khả năng học và biểu diễn của mô hình. Một số đơn vị nhiều hơn có thể làm cho mô hình mạnh mẽ hơn, nhưng cũng có thể gây overfitting.</a:t>
            </a:r>
            <a:endParaRPr lang="vi-VN" sz="2800" dirty="0">
              <a:solidFill>
                <a:schemeClr val="bg1"/>
              </a:solidFill>
            </a:endParaRPr>
          </a:p>
        </p:txBody>
      </p:sp>
      <p:sp>
        <p:nvSpPr>
          <p:cNvPr id="14" name="Rectangle 13">
            <a:extLst>
              <a:ext uri="{FF2B5EF4-FFF2-40B4-BE49-F238E27FC236}">
                <a16:creationId xmlns:a16="http://schemas.microsoft.com/office/drawing/2014/main" id="{C67932C2-3D33-4C05-9A60-E52392D69447}"/>
              </a:ext>
            </a:extLst>
          </p:cNvPr>
          <p:cNvSpPr/>
          <p:nvPr/>
        </p:nvSpPr>
        <p:spPr>
          <a:xfrm>
            <a:off x="11635187" y="7126436"/>
            <a:ext cx="6615124" cy="2576227"/>
          </a:xfrm>
          <a:prstGeom prst="rect">
            <a:avLst/>
          </a:prstGeom>
          <a:solidFill>
            <a:srgbClr val="FD70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sz="2800" b="0" i="0" dirty="0">
                <a:solidFill>
                  <a:schemeClr val="bg1"/>
                </a:solidFill>
                <a:effectLst/>
                <a:latin typeface="Söhne"/>
              </a:rPr>
              <a:t>Hàm mất mát quyết định cách mô hình tính toán sai số giữa dữ liệu đầu vào và đầu ra của autoencoder. Các loại hàm mất mát phổ biến bao gồm Mean Squared Error (MSE) cho dữ liệu số và Binary Cross-Entropy cho dữ liệu nhị phân.</a:t>
            </a:r>
            <a:endParaRPr lang="vi-VN" sz="2800" dirty="0">
              <a:solidFill>
                <a:schemeClr val="bg1"/>
              </a:solidFill>
            </a:endParaRPr>
          </a:p>
        </p:txBody>
      </p:sp>
    </p:spTree>
    <p:extLst>
      <p:ext uri="{BB962C8B-B14F-4D97-AF65-F5344CB8AC3E}">
        <p14:creationId xmlns:p14="http://schemas.microsoft.com/office/powerpoint/2010/main" val="2374184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6EB4B9"/>
        </a:solidFill>
        <a:effectLst/>
      </p:bgPr>
    </p:bg>
    <p:spTree>
      <p:nvGrpSpPr>
        <p:cNvPr id="1" name=""/>
        <p:cNvGrpSpPr/>
        <p:nvPr/>
      </p:nvGrpSpPr>
      <p:grpSpPr>
        <a:xfrm>
          <a:off x="0" y="0"/>
          <a:ext cx="0" cy="0"/>
          <a:chOff x="0" y="0"/>
          <a:chExt cx="0" cy="0"/>
        </a:xfrm>
      </p:grpSpPr>
      <p:grpSp>
        <p:nvGrpSpPr>
          <p:cNvPr id="3" name="Group 3"/>
          <p:cNvGrpSpPr/>
          <p:nvPr/>
        </p:nvGrpSpPr>
        <p:grpSpPr>
          <a:xfrm>
            <a:off x="1752600" y="722036"/>
            <a:ext cx="14935200" cy="2059264"/>
            <a:chOff x="0" y="0"/>
            <a:chExt cx="4390462" cy="912179"/>
          </a:xfrm>
        </p:grpSpPr>
        <p:sp>
          <p:nvSpPr>
            <p:cNvPr id="4" name="Freeform 4"/>
            <p:cNvSpPr/>
            <p:nvPr/>
          </p:nvSpPr>
          <p:spPr>
            <a:xfrm>
              <a:off x="0" y="0"/>
              <a:ext cx="4390461" cy="912179"/>
            </a:xfrm>
            <a:custGeom>
              <a:avLst/>
              <a:gdLst/>
              <a:ahLst/>
              <a:cxnLst/>
              <a:rect l="l" t="t" r="r" b="b"/>
              <a:pathLst>
                <a:path w="4390461" h="912179">
                  <a:moveTo>
                    <a:pt x="29726" y="0"/>
                  </a:moveTo>
                  <a:lnTo>
                    <a:pt x="4360735" y="0"/>
                  </a:lnTo>
                  <a:cubicBezTo>
                    <a:pt x="4377153" y="0"/>
                    <a:pt x="4390461" y="13309"/>
                    <a:pt x="4390461" y="29726"/>
                  </a:cubicBezTo>
                  <a:lnTo>
                    <a:pt x="4390461" y="882453"/>
                  </a:lnTo>
                  <a:cubicBezTo>
                    <a:pt x="4390461" y="890337"/>
                    <a:pt x="4387329" y="897898"/>
                    <a:pt x="4381755" y="903473"/>
                  </a:cubicBezTo>
                  <a:cubicBezTo>
                    <a:pt x="4376180" y="909048"/>
                    <a:pt x="4368619" y="912179"/>
                    <a:pt x="4360735" y="912179"/>
                  </a:cubicBezTo>
                  <a:lnTo>
                    <a:pt x="29726" y="912179"/>
                  </a:lnTo>
                  <a:cubicBezTo>
                    <a:pt x="13309" y="912179"/>
                    <a:pt x="0" y="898871"/>
                    <a:pt x="0" y="882453"/>
                  </a:cubicBezTo>
                  <a:lnTo>
                    <a:pt x="0" y="29726"/>
                  </a:lnTo>
                  <a:cubicBezTo>
                    <a:pt x="0" y="13309"/>
                    <a:pt x="13309" y="0"/>
                    <a:pt x="29726" y="0"/>
                  </a:cubicBezTo>
                  <a:close/>
                </a:path>
              </a:pathLst>
            </a:custGeom>
            <a:solidFill>
              <a:srgbClr val="000000"/>
            </a:solidFill>
          </p:spPr>
        </p:sp>
        <p:sp>
          <p:nvSpPr>
            <p:cNvPr id="5" name="TextBox 5"/>
            <p:cNvSpPr txBox="1"/>
            <p:nvPr/>
          </p:nvSpPr>
          <p:spPr>
            <a:xfrm>
              <a:off x="0" y="-38100"/>
              <a:ext cx="4390462" cy="95027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785313" y="112592"/>
            <a:ext cx="2743904" cy="2865355"/>
            <a:chOff x="76200" y="38100"/>
            <a:chExt cx="812800" cy="893978"/>
          </a:xfrm>
        </p:grpSpPr>
        <p:sp>
          <p:nvSpPr>
            <p:cNvPr id="7" name="Freeform 7"/>
            <p:cNvSpPr/>
            <p:nvPr/>
          </p:nvSpPr>
          <p:spPr>
            <a:xfrm>
              <a:off x="76200" y="119278"/>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47625" cap="sq">
              <a:solidFill>
                <a:srgbClr val="F6F6E9"/>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293140" y="1000759"/>
            <a:ext cx="1583357" cy="1349210"/>
          </a:xfrm>
          <a:custGeom>
            <a:avLst/>
            <a:gdLst/>
            <a:ahLst/>
            <a:cxnLst/>
            <a:rect l="l" t="t" r="r" b="b"/>
            <a:pathLst>
              <a:path w="2014566" h="1808073">
                <a:moveTo>
                  <a:pt x="0" y="0"/>
                </a:moveTo>
                <a:lnTo>
                  <a:pt x="2014566" y="0"/>
                </a:lnTo>
                <a:lnTo>
                  <a:pt x="2014566" y="1808073"/>
                </a:lnTo>
                <a:lnTo>
                  <a:pt x="0" y="18080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4689705" y="1203424"/>
            <a:ext cx="10866177" cy="738664"/>
          </a:xfrm>
          <a:prstGeom prst="rect">
            <a:avLst/>
          </a:prstGeom>
        </p:spPr>
        <p:txBody>
          <a:bodyPr wrap="square" lIns="0" tIns="0" rIns="0" bIns="0" rtlCol="0" anchor="t">
            <a:spAutoFit/>
          </a:bodyPr>
          <a:lstStyle/>
          <a:p>
            <a:pPr algn="ctr"/>
            <a:r>
              <a:rPr lang="vi-VN" sz="4800" dirty="0">
                <a:solidFill>
                  <a:schemeClr val="bg1"/>
                </a:solidFill>
                <a:latin typeface="Söhne"/>
              </a:rPr>
              <a:t>V</a:t>
            </a:r>
            <a:r>
              <a:rPr lang="vi-VN" sz="4800" b="0" i="0" dirty="0">
                <a:solidFill>
                  <a:schemeClr val="bg1"/>
                </a:solidFill>
                <a:effectLst/>
                <a:latin typeface="Söhne"/>
              </a:rPr>
              <a:t>í dụ về cách sử dụng các hyper-parameter</a:t>
            </a:r>
            <a:endParaRPr lang="en-US" sz="4800" dirty="0">
              <a:solidFill>
                <a:schemeClr val="bg1"/>
              </a:solidFill>
              <a:latin typeface="Bebas Neue Bold"/>
            </a:endParaRPr>
          </a:p>
        </p:txBody>
      </p:sp>
      <p:pic>
        <p:nvPicPr>
          <p:cNvPr id="13" name="Picture 12">
            <a:extLst>
              <a:ext uri="{FF2B5EF4-FFF2-40B4-BE49-F238E27FC236}">
                <a16:creationId xmlns:a16="http://schemas.microsoft.com/office/drawing/2014/main" id="{248D1A52-9537-09DC-62E6-1C1EC64121E5}"/>
              </a:ext>
            </a:extLst>
          </p:cNvPr>
          <p:cNvPicPr>
            <a:picLocks noChangeAspect="1"/>
          </p:cNvPicPr>
          <p:nvPr/>
        </p:nvPicPr>
        <p:blipFill>
          <a:blip r:embed="rId4"/>
          <a:stretch>
            <a:fillRect/>
          </a:stretch>
        </p:blipFill>
        <p:spPr>
          <a:xfrm>
            <a:off x="-609600" y="3146035"/>
            <a:ext cx="13210141" cy="6139743"/>
          </a:xfrm>
          <a:prstGeom prst="rect">
            <a:avLst/>
          </a:prstGeom>
        </p:spPr>
      </p:pic>
      <p:pic>
        <p:nvPicPr>
          <p:cNvPr id="15" name="Picture 14">
            <a:extLst>
              <a:ext uri="{FF2B5EF4-FFF2-40B4-BE49-F238E27FC236}">
                <a16:creationId xmlns:a16="http://schemas.microsoft.com/office/drawing/2014/main" id="{6A50B353-19A1-54F9-2A29-797092486BB5}"/>
              </a:ext>
            </a:extLst>
          </p:cNvPr>
          <p:cNvPicPr>
            <a:picLocks noChangeAspect="1"/>
          </p:cNvPicPr>
          <p:nvPr/>
        </p:nvPicPr>
        <p:blipFill>
          <a:blip r:embed="rId5"/>
          <a:stretch>
            <a:fillRect/>
          </a:stretch>
        </p:blipFill>
        <p:spPr>
          <a:xfrm>
            <a:off x="10439400" y="3924300"/>
            <a:ext cx="9061261" cy="49135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vi-VN" dirty="0"/>
          </a:p>
        </p:txBody>
      </p:sp>
      <p:sp>
        <p:nvSpPr>
          <p:cNvPr id="9" name="Freeform 9"/>
          <p:cNvSpPr/>
          <p:nvPr/>
        </p:nvSpPr>
        <p:spPr>
          <a:xfrm rot="-1244255">
            <a:off x="12212738" y="6763050"/>
            <a:ext cx="1064640" cy="1758415"/>
          </a:xfrm>
          <a:custGeom>
            <a:avLst/>
            <a:gdLst/>
            <a:ahLst/>
            <a:cxnLst/>
            <a:rect l="l" t="t" r="r" b="b"/>
            <a:pathLst>
              <a:path w="1064640" h="1758415">
                <a:moveTo>
                  <a:pt x="0" y="0"/>
                </a:moveTo>
                <a:lnTo>
                  <a:pt x="1064640" y="0"/>
                </a:lnTo>
                <a:lnTo>
                  <a:pt x="1064640" y="1758415"/>
                </a:lnTo>
                <a:lnTo>
                  <a:pt x="0" y="17584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14727055" y="5729877"/>
            <a:ext cx="4609198" cy="6434160"/>
          </a:xfrm>
          <a:custGeom>
            <a:avLst/>
            <a:gdLst/>
            <a:ahLst/>
            <a:cxnLst/>
            <a:rect l="l" t="t" r="r" b="b"/>
            <a:pathLst>
              <a:path w="4609198" h="6434160">
                <a:moveTo>
                  <a:pt x="0" y="0"/>
                </a:moveTo>
                <a:lnTo>
                  <a:pt x="4609198" y="0"/>
                </a:lnTo>
                <a:lnTo>
                  <a:pt x="4609198" y="6434160"/>
                </a:lnTo>
                <a:lnTo>
                  <a:pt x="0" y="64341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rot="-1757656">
            <a:off x="-2268026" y="-422948"/>
            <a:ext cx="8967709" cy="2903296"/>
          </a:xfrm>
          <a:custGeom>
            <a:avLst/>
            <a:gdLst/>
            <a:ahLst/>
            <a:cxnLst/>
            <a:rect l="l" t="t" r="r" b="b"/>
            <a:pathLst>
              <a:path w="8967709" h="2903296">
                <a:moveTo>
                  <a:pt x="0" y="0"/>
                </a:moveTo>
                <a:lnTo>
                  <a:pt x="8967709" y="0"/>
                </a:lnTo>
                <a:lnTo>
                  <a:pt x="8967709" y="2903296"/>
                </a:lnTo>
                <a:lnTo>
                  <a:pt x="0" y="29032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2" name="Group 2">
            <a:extLst>
              <a:ext uri="{FF2B5EF4-FFF2-40B4-BE49-F238E27FC236}">
                <a16:creationId xmlns:a16="http://schemas.microsoft.com/office/drawing/2014/main" id="{CD35CB24-ACBC-2D8C-F5EA-0C49A877362D}"/>
              </a:ext>
            </a:extLst>
          </p:cNvPr>
          <p:cNvGrpSpPr/>
          <p:nvPr/>
        </p:nvGrpSpPr>
        <p:grpSpPr>
          <a:xfrm>
            <a:off x="1282049" y="2684399"/>
            <a:ext cx="15723901" cy="6366762"/>
            <a:chOff x="0" y="0"/>
            <a:chExt cx="4141274" cy="1676843"/>
          </a:xfrm>
        </p:grpSpPr>
        <p:sp>
          <p:nvSpPr>
            <p:cNvPr id="13" name="Freeform 3">
              <a:extLst>
                <a:ext uri="{FF2B5EF4-FFF2-40B4-BE49-F238E27FC236}">
                  <a16:creationId xmlns:a16="http://schemas.microsoft.com/office/drawing/2014/main" id="{CE6D0DDB-A738-1D94-95E1-67BE5DB8F399}"/>
                </a:ext>
              </a:extLst>
            </p:cNvPr>
            <p:cNvSpPr/>
            <p:nvPr/>
          </p:nvSpPr>
          <p:spPr>
            <a:xfrm>
              <a:off x="0" y="0"/>
              <a:ext cx="4141274" cy="1676843"/>
            </a:xfrm>
            <a:custGeom>
              <a:avLst/>
              <a:gdLst/>
              <a:ahLst/>
              <a:cxnLst/>
              <a:rect l="l" t="t" r="r" b="b"/>
              <a:pathLst>
                <a:path w="4141274" h="1676843">
                  <a:moveTo>
                    <a:pt x="25111" y="0"/>
                  </a:moveTo>
                  <a:lnTo>
                    <a:pt x="4116163" y="0"/>
                  </a:lnTo>
                  <a:cubicBezTo>
                    <a:pt x="4122824" y="0"/>
                    <a:pt x="4129210" y="2646"/>
                    <a:pt x="4133920" y="7355"/>
                  </a:cubicBezTo>
                  <a:cubicBezTo>
                    <a:pt x="4138629" y="12064"/>
                    <a:pt x="4141274" y="18451"/>
                    <a:pt x="4141274" y="25111"/>
                  </a:cubicBezTo>
                  <a:lnTo>
                    <a:pt x="4141274" y="1651732"/>
                  </a:lnTo>
                  <a:cubicBezTo>
                    <a:pt x="4141274" y="1665600"/>
                    <a:pt x="4130032" y="1676843"/>
                    <a:pt x="4116163" y="1676843"/>
                  </a:cubicBezTo>
                  <a:lnTo>
                    <a:pt x="25111" y="1676843"/>
                  </a:lnTo>
                  <a:cubicBezTo>
                    <a:pt x="18451" y="1676843"/>
                    <a:pt x="12064" y="1674197"/>
                    <a:pt x="7355" y="1669488"/>
                  </a:cubicBezTo>
                  <a:cubicBezTo>
                    <a:pt x="2646" y="1664779"/>
                    <a:pt x="0" y="1658392"/>
                    <a:pt x="0" y="1651732"/>
                  </a:cubicBezTo>
                  <a:lnTo>
                    <a:pt x="0" y="25111"/>
                  </a:lnTo>
                  <a:cubicBezTo>
                    <a:pt x="0" y="18451"/>
                    <a:pt x="2646" y="12064"/>
                    <a:pt x="7355" y="7355"/>
                  </a:cubicBezTo>
                  <a:cubicBezTo>
                    <a:pt x="12064" y="2646"/>
                    <a:pt x="18451" y="0"/>
                    <a:pt x="25111" y="0"/>
                  </a:cubicBezTo>
                  <a:close/>
                </a:path>
              </a:pathLst>
            </a:custGeom>
            <a:solidFill>
              <a:srgbClr val="F6F6E9"/>
            </a:solidFill>
            <a:ln w="104775" cap="rnd">
              <a:solidFill>
                <a:srgbClr val="FFCE6D"/>
              </a:solidFill>
              <a:prstDash val="solid"/>
              <a:round/>
            </a:ln>
          </p:spPr>
        </p:sp>
        <p:sp>
          <p:nvSpPr>
            <p:cNvPr id="14" name="TextBox 4">
              <a:extLst>
                <a:ext uri="{FF2B5EF4-FFF2-40B4-BE49-F238E27FC236}">
                  <a16:creationId xmlns:a16="http://schemas.microsoft.com/office/drawing/2014/main" id="{C49EEB64-7C38-43E5-1286-B7AA2E08777E}"/>
                </a:ext>
              </a:extLst>
            </p:cNvPr>
            <p:cNvSpPr txBox="1"/>
            <p:nvPr/>
          </p:nvSpPr>
          <p:spPr>
            <a:xfrm>
              <a:off x="0" y="-38100"/>
              <a:ext cx="4141274" cy="1714943"/>
            </a:xfrm>
            <a:prstGeom prst="rect">
              <a:avLst/>
            </a:prstGeom>
          </p:spPr>
          <p:txBody>
            <a:bodyPr lIns="50800" tIns="50800" rIns="50800" bIns="50800" rtlCol="0" anchor="ctr"/>
            <a:lstStyle/>
            <a:p>
              <a:pPr algn="ctr">
                <a:lnSpc>
                  <a:spcPts val="2659"/>
                </a:lnSpc>
              </a:pPr>
              <a:endParaRPr/>
            </a:p>
          </p:txBody>
        </p:sp>
      </p:grpSp>
      <p:grpSp>
        <p:nvGrpSpPr>
          <p:cNvPr id="15" name="Group 5">
            <a:extLst>
              <a:ext uri="{FF2B5EF4-FFF2-40B4-BE49-F238E27FC236}">
                <a16:creationId xmlns:a16="http://schemas.microsoft.com/office/drawing/2014/main" id="{CC33F531-E713-159B-3829-E9C7E5AABCAA}"/>
              </a:ext>
            </a:extLst>
          </p:cNvPr>
          <p:cNvGrpSpPr/>
          <p:nvPr/>
        </p:nvGrpSpPr>
        <p:grpSpPr>
          <a:xfrm>
            <a:off x="8148081" y="1207346"/>
            <a:ext cx="1991839" cy="1991839"/>
            <a:chOff x="0" y="0"/>
            <a:chExt cx="812800" cy="812800"/>
          </a:xfrm>
        </p:grpSpPr>
        <p:sp>
          <p:nvSpPr>
            <p:cNvPr id="16" name="Freeform 6">
              <a:extLst>
                <a:ext uri="{FF2B5EF4-FFF2-40B4-BE49-F238E27FC236}">
                  <a16:creationId xmlns:a16="http://schemas.microsoft.com/office/drawing/2014/main" id="{36542B72-618B-8C0C-37C9-4F6BEF2F7D0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123825" cap="sq">
              <a:solidFill>
                <a:srgbClr val="FFCE6D"/>
              </a:solidFill>
              <a:prstDash val="solid"/>
              <a:miter/>
            </a:ln>
          </p:spPr>
        </p:sp>
        <p:sp>
          <p:nvSpPr>
            <p:cNvPr id="17" name="TextBox 7">
              <a:extLst>
                <a:ext uri="{FF2B5EF4-FFF2-40B4-BE49-F238E27FC236}">
                  <a16:creationId xmlns:a16="http://schemas.microsoft.com/office/drawing/2014/main" id="{1F1F718E-2211-67E3-AAC1-B5898174C242}"/>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8" name="TextBox 8">
            <a:extLst>
              <a:ext uri="{FF2B5EF4-FFF2-40B4-BE49-F238E27FC236}">
                <a16:creationId xmlns:a16="http://schemas.microsoft.com/office/drawing/2014/main" id="{A446CF19-023F-200D-180A-0278BA09E62A}"/>
              </a:ext>
            </a:extLst>
          </p:cNvPr>
          <p:cNvSpPr txBox="1"/>
          <p:nvPr/>
        </p:nvSpPr>
        <p:spPr>
          <a:xfrm>
            <a:off x="8372091" y="1416274"/>
            <a:ext cx="1679066" cy="1596700"/>
          </a:xfrm>
          <a:prstGeom prst="rect">
            <a:avLst/>
          </a:prstGeom>
        </p:spPr>
        <p:txBody>
          <a:bodyPr lIns="0" tIns="0" rIns="0" bIns="0" rtlCol="0" anchor="t">
            <a:spAutoFit/>
          </a:bodyPr>
          <a:lstStyle/>
          <a:p>
            <a:pPr algn="ctr">
              <a:lnSpc>
                <a:spcPts val="12829"/>
              </a:lnSpc>
            </a:pPr>
            <a:r>
              <a:rPr lang="en-US" sz="9163" dirty="0">
                <a:solidFill>
                  <a:srgbClr val="F6F6E9"/>
                </a:solidFill>
                <a:latin typeface="Bebas Neue Bold"/>
              </a:rPr>
              <a:t>vs.</a:t>
            </a:r>
          </a:p>
        </p:txBody>
      </p:sp>
      <p:sp>
        <p:nvSpPr>
          <p:cNvPr id="19" name="TextBox 9">
            <a:extLst>
              <a:ext uri="{FF2B5EF4-FFF2-40B4-BE49-F238E27FC236}">
                <a16:creationId xmlns:a16="http://schemas.microsoft.com/office/drawing/2014/main" id="{3BFFAA82-6879-B439-3521-3933D0734BD0}"/>
              </a:ext>
            </a:extLst>
          </p:cNvPr>
          <p:cNvSpPr txBox="1"/>
          <p:nvPr/>
        </p:nvSpPr>
        <p:spPr>
          <a:xfrm>
            <a:off x="2207740" y="1370441"/>
            <a:ext cx="5444153" cy="1276247"/>
          </a:xfrm>
          <a:prstGeom prst="rect">
            <a:avLst/>
          </a:prstGeom>
        </p:spPr>
        <p:txBody>
          <a:bodyPr lIns="0" tIns="0" rIns="0" bIns="0" rtlCol="0" anchor="t">
            <a:spAutoFit/>
          </a:bodyPr>
          <a:lstStyle/>
          <a:p>
            <a:pPr>
              <a:lnSpc>
                <a:spcPts val="10500"/>
              </a:lnSpc>
            </a:pPr>
            <a:r>
              <a:rPr lang="en-US" sz="7500" dirty="0" err="1">
                <a:solidFill>
                  <a:srgbClr val="000000"/>
                </a:solidFill>
                <a:latin typeface="Aptos Display" panose="020B0004020202020204" pitchFamily="34" charset="0"/>
              </a:rPr>
              <a:t>Các</a:t>
            </a:r>
            <a:r>
              <a:rPr lang="en-US" sz="7500" dirty="0">
                <a:solidFill>
                  <a:srgbClr val="000000"/>
                </a:solidFill>
                <a:latin typeface="Aptos Display" panose="020B0004020202020204" pitchFamily="34" charset="0"/>
              </a:rPr>
              <a:t> </a:t>
            </a:r>
            <a:r>
              <a:rPr lang="en-US" sz="7500" dirty="0" err="1">
                <a:solidFill>
                  <a:srgbClr val="000000"/>
                </a:solidFill>
                <a:latin typeface="Aptos Display" panose="020B0004020202020204" pitchFamily="34" charset="0"/>
              </a:rPr>
              <a:t>loại</a:t>
            </a:r>
            <a:r>
              <a:rPr lang="en-US" sz="7500" dirty="0">
                <a:solidFill>
                  <a:srgbClr val="000000"/>
                </a:solidFill>
                <a:latin typeface="Aptos Display" panose="020B0004020202020204" pitchFamily="34" charset="0"/>
              </a:rPr>
              <a:t> AE</a:t>
            </a:r>
          </a:p>
        </p:txBody>
      </p:sp>
      <p:sp>
        <p:nvSpPr>
          <p:cNvPr id="20" name="TextBox 10">
            <a:extLst>
              <a:ext uri="{FF2B5EF4-FFF2-40B4-BE49-F238E27FC236}">
                <a16:creationId xmlns:a16="http://schemas.microsoft.com/office/drawing/2014/main" id="{29F90B57-336F-E44A-8A15-4727B8030DEC}"/>
              </a:ext>
            </a:extLst>
          </p:cNvPr>
          <p:cNvSpPr txBox="1"/>
          <p:nvPr/>
        </p:nvSpPr>
        <p:spPr>
          <a:xfrm>
            <a:off x="10730469" y="1400428"/>
            <a:ext cx="5256581" cy="1276247"/>
          </a:xfrm>
          <a:prstGeom prst="rect">
            <a:avLst/>
          </a:prstGeom>
        </p:spPr>
        <p:txBody>
          <a:bodyPr lIns="0" tIns="0" rIns="0" bIns="0" rtlCol="0" anchor="t">
            <a:spAutoFit/>
          </a:bodyPr>
          <a:lstStyle/>
          <a:p>
            <a:pPr>
              <a:lnSpc>
                <a:spcPts val="10499"/>
              </a:lnSpc>
            </a:pPr>
            <a:r>
              <a:rPr lang="en-US" sz="7499" dirty="0" err="1">
                <a:solidFill>
                  <a:srgbClr val="000000"/>
                </a:solidFill>
                <a:latin typeface="Aptos Narrow" panose="020B0004020202020204" pitchFamily="34" charset="0"/>
              </a:rPr>
              <a:t>Ứng</a:t>
            </a:r>
            <a:r>
              <a:rPr lang="en-US" sz="7499" dirty="0">
                <a:solidFill>
                  <a:srgbClr val="000000"/>
                </a:solidFill>
                <a:latin typeface="Aptos Narrow" panose="020B0004020202020204" pitchFamily="34" charset="0"/>
              </a:rPr>
              <a:t> </a:t>
            </a:r>
            <a:r>
              <a:rPr lang="en-US" sz="7499" dirty="0" err="1">
                <a:solidFill>
                  <a:srgbClr val="000000"/>
                </a:solidFill>
                <a:latin typeface="Aptos Narrow" panose="020B0004020202020204" pitchFamily="34" charset="0"/>
              </a:rPr>
              <a:t>dụng</a:t>
            </a:r>
            <a:r>
              <a:rPr lang="en-US" sz="7499" dirty="0">
                <a:solidFill>
                  <a:srgbClr val="000000"/>
                </a:solidFill>
                <a:latin typeface="Aptos Narrow" panose="020B0004020202020204" pitchFamily="34" charset="0"/>
              </a:rPr>
              <a:t> </a:t>
            </a:r>
          </a:p>
        </p:txBody>
      </p:sp>
      <p:sp>
        <p:nvSpPr>
          <p:cNvPr id="21" name="TextBox 11">
            <a:extLst>
              <a:ext uri="{FF2B5EF4-FFF2-40B4-BE49-F238E27FC236}">
                <a16:creationId xmlns:a16="http://schemas.microsoft.com/office/drawing/2014/main" id="{95523AD6-5ABA-902F-1FF9-32F11AA6226C}"/>
              </a:ext>
            </a:extLst>
          </p:cNvPr>
          <p:cNvSpPr txBox="1"/>
          <p:nvPr/>
        </p:nvSpPr>
        <p:spPr>
          <a:xfrm>
            <a:off x="1553387" y="3218234"/>
            <a:ext cx="6853293" cy="2873287"/>
          </a:xfrm>
          <a:prstGeom prst="rect">
            <a:avLst/>
          </a:prstGeom>
        </p:spPr>
        <p:txBody>
          <a:bodyPr lIns="0" tIns="0" rIns="0" bIns="0" rtlCol="0" anchor="t">
            <a:spAutoFit/>
          </a:bodyPr>
          <a:lstStyle/>
          <a:p>
            <a:pPr marL="634019" lvl="1" indent="-317010">
              <a:lnSpc>
                <a:spcPct val="150000"/>
              </a:lnSpc>
              <a:buFont typeface="Arial"/>
              <a:buChar char="•"/>
            </a:pPr>
            <a:r>
              <a:rPr lang="vi-VN" sz="3200" i="0" dirty="0">
                <a:effectLst/>
                <a:latin typeface="Söhne"/>
              </a:rPr>
              <a:t>Vanilla Autoencoder</a:t>
            </a:r>
            <a:endParaRPr lang="en-US" sz="3200" i="0" dirty="0">
              <a:effectLst/>
              <a:latin typeface="Söhne"/>
            </a:endParaRPr>
          </a:p>
          <a:p>
            <a:pPr marL="634019" lvl="1" indent="-317010">
              <a:lnSpc>
                <a:spcPct val="150000"/>
              </a:lnSpc>
              <a:buFont typeface="Arial"/>
              <a:buChar char="•"/>
            </a:pPr>
            <a:r>
              <a:rPr lang="vi-VN" sz="3200" i="0" dirty="0">
                <a:effectLst/>
                <a:latin typeface="Söhne"/>
              </a:rPr>
              <a:t>Variational Autoencoder (VAE)</a:t>
            </a:r>
            <a:endParaRPr lang="en-US" sz="3200" dirty="0">
              <a:latin typeface="Söhne"/>
            </a:endParaRPr>
          </a:p>
          <a:p>
            <a:pPr marL="634019" lvl="1" indent="-317010">
              <a:lnSpc>
                <a:spcPct val="150000"/>
              </a:lnSpc>
              <a:buFont typeface="Arial"/>
              <a:buChar char="•"/>
            </a:pPr>
            <a:r>
              <a:rPr lang="vi-VN" sz="3200" i="0" dirty="0">
                <a:effectLst/>
                <a:latin typeface="Söhne"/>
              </a:rPr>
              <a:t>Denoising Autoencoder</a:t>
            </a:r>
            <a:endParaRPr lang="en-US" sz="3200" i="0" dirty="0">
              <a:effectLst/>
              <a:latin typeface="Söhne"/>
            </a:endParaRPr>
          </a:p>
          <a:p>
            <a:pPr marL="634019" lvl="1" indent="-317010">
              <a:lnSpc>
                <a:spcPct val="150000"/>
              </a:lnSpc>
              <a:buFont typeface="Arial"/>
              <a:buChar char="•"/>
            </a:pPr>
            <a:r>
              <a:rPr lang="vi-VN" sz="3200" i="0" dirty="0">
                <a:effectLst/>
                <a:latin typeface="Söhne"/>
              </a:rPr>
              <a:t>Contractive Autoencoder</a:t>
            </a:r>
            <a:endParaRPr lang="en-US" sz="2936" dirty="0">
              <a:solidFill>
                <a:srgbClr val="000000"/>
              </a:solidFill>
              <a:latin typeface="Proxima Nova"/>
            </a:endParaRPr>
          </a:p>
        </p:txBody>
      </p:sp>
      <p:sp>
        <p:nvSpPr>
          <p:cNvPr id="22" name="TextBox 12">
            <a:extLst>
              <a:ext uri="{FF2B5EF4-FFF2-40B4-BE49-F238E27FC236}">
                <a16:creationId xmlns:a16="http://schemas.microsoft.com/office/drawing/2014/main" id="{E7B44618-E1B9-3BB8-F06E-D7B4AFD78657}"/>
              </a:ext>
            </a:extLst>
          </p:cNvPr>
          <p:cNvSpPr txBox="1"/>
          <p:nvPr/>
        </p:nvSpPr>
        <p:spPr>
          <a:xfrm>
            <a:off x="10057408" y="3218234"/>
            <a:ext cx="6853293" cy="2874761"/>
          </a:xfrm>
          <a:prstGeom prst="rect">
            <a:avLst/>
          </a:prstGeom>
        </p:spPr>
        <p:txBody>
          <a:bodyPr lIns="0" tIns="0" rIns="0" bIns="0" rtlCol="0" anchor="t">
            <a:spAutoFit/>
          </a:bodyPr>
          <a:lstStyle/>
          <a:p>
            <a:pPr marL="634019" lvl="1" indent="-317010">
              <a:lnSpc>
                <a:spcPct val="150000"/>
              </a:lnSpc>
              <a:buFont typeface="Arial"/>
              <a:buChar char="•"/>
            </a:pPr>
            <a:r>
              <a:rPr lang="vi-VN" sz="3200" i="0" dirty="0">
                <a:effectLst/>
                <a:latin typeface="Söhne"/>
              </a:rPr>
              <a:t>Trích xuất đặc trưn</a:t>
            </a:r>
            <a:r>
              <a:rPr lang="en-US" sz="3200" i="0" dirty="0">
                <a:effectLst/>
                <a:latin typeface="Söhne"/>
              </a:rPr>
              <a:t>g</a:t>
            </a:r>
          </a:p>
          <a:p>
            <a:pPr marL="634019" lvl="1" indent="-317010">
              <a:lnSpc>
                <a:spcPct val="150000"/>
              </a:lnSpc>
              <a:buFont typeface="Arial"/>
              <a:buChar char="•"/>
            </a:pPr>
            <a:r>
              <a:rPr lang="vi-VN" sz="3200" i="0" dirty="0">
                <a:effectLst/>
                <a:latin typeface="Söhne"/>
              </a:rPr>
              <a:t>Giảm chiều dữ liệu</a:t>
            </a:r>
            <a:endParaRPr lang="en-US" sz="3200" dirty="0">
              <a:latin typeface="Söhne"/>
            </a:endParaRPr>
          </a:p>
          <a:p>
            <a:pPr marL="634019" lvl="1" indent="-317010">
              <a:lnSpc>
                <a:spcPct val="150000"/>
              </a:lnSpc>
              <a:buFont typeface="Arial"/>
              <a:buChar char="•"/>
            </a:pPr>
            <a:r>
              <a:rPr lang="vi-VN" sz="3200" i="0" dirty="0">
                <a:effectLst/>
                <a:latin typeface="Söhne"/>
              </a:rPr>
              <a:t>Tiền xử lý dữ liệu</a:t>
            </a:r>
            <a:endParaRPr lang="en-US" sz="3200" i="0" dirty="0">
              <a:effectLst/>
              <a:latin typeface="Söhne"/>
            </a:endParaRPr>
          </a:p>
          <a:p>
            <a:pPr marL="634019" lvl="1" indent="-317010">
              <a:lnSpc>
                <a:spcPct val="150000"/>
              </a:lnSpc>
              <a:buFont typeface="Arial"/>
              <a:buChar char="•"/>
            </a:pPr>
            <a:r>
              <a:rPr lang="vi-VN" sz="3200" i="0" dirty="0">
                <a:effectLst/>
                <a:latin typeface="Söhne"/>
              </a:rPr>
              <a:t>Nén dữ liệu</a:t>
            </a:r>
            <a:endParaRPr lang="en-US" sz="2936" dirty="0">
              <a:solidFill>
                <a:srgbClr val="000000"/>
              </a:solidFill>
              <a:latin typeface="Proxima Nova"/>
            </a:endParaRPr>
          </a:p>
        </p:txBody>
      </p:sp>
    </p:spTree>
    <p:extLst>
      <p:ext uri="{BB962C8B-B14F-4D97-AF65-F5344CB8AC3E}">
        <p14:creationId xmlns:p14="http://schemas.microsoft.com/office/powerpoint/2010/main" val="570865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61A6AB"/>
        </a:solidFill>
        <a:effectLst/>
      </p:bgPr>
    </p:bg>
    <p:spTree>
      <p:nvGrpSpPr>
        <p:cNvPr id="1" name=""/>
        <p:cNvGrpSpPr/>
        <p:nvPr/>
      </p:nvGrpSpPr>
      <p:grpSpPr>
        <a:xfrm>
          <a:off x="0" y="0"/>
          <a:ext cx="0" cy="0"/>
          <a:chOff x="0" y="0"/>
          <a:chExt cx="0" cy="0"/>
        </a:xfrm>
      </p:grpSpPr>
      <p:sp>
        <p:nvSpPr>
          <p:cNvPr id="2" name="Freeform 2"/>
          <p:cNvSpPr/>
          <p:nvPr/>
        </p:nvSpPr>
        <p:spPr>
          <a:xfrm>
            <a:off x="3091418" y="-215421"/>
            <a:ext cx="12091340" cy="3451528"/>
          </a:xfrm>
          <a:custGeom>
            <a:avLst/>
            <a:gdLst/>
            <a:ahLst/>
            <a:cxnLst/>
            <a:rect l="l" t="t" r="r" b="b"/>
            <a:pathLst>
              <a:path w="12091340" h="3451528">
                <a:moveTo>
                  <a:pt x="0" y="0"/>
                </a:moveTo>
                <a:lnTo>
                  <a:pt x="12091340" y="0"/>
                </a:lnTo>
                <a:lnTo>
                  <a:pt x="12091340" y="3451528"/>
                </a:lnTo>
                <a:lnTo>
                  <a:pt x="0" y="3451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dirty="0"/>
          </a:p>
        </p:txBody>
      </p:sp>
      <p:grpSp>
        <p:nvGrpSpPr>
          <p:cNvPr id="5" name="Group 5"/>
          <p:cNvGrpSpPr/>
          <p:nvPr/>
        </p:nvGrpSpPr>
        <p:grpSpPr>
          <a:xfrm>
            <a:off x="2070161" y="2772324"/>
            <a:ext cx="796956" cy="796956"/>
            <a:chOff x="0" y="0"/>
            <a:chExt cx="209898" cy="209898"/>
          </a:xfrm>
        </p:grpSpPr>
        <p:sp>
          <p:nvSpPr>
            <p:cNvPr id="6" name="Freeform 6"/>
            <p:cNvSpPr/>
            <p:nvPr/>
          </p:nvSpPr>
          <p:spPr>
            <a:xfrm>
              <a:off x="0" y="0"/>
              <a:ext cx="209898" cy="209898"/>
            </a:xfrm>
            <a:custGeom>
              <a:avLst/>
              <a:gdLst/>
              <a:ahLst/>
              <a:cxnLst/>
              <a:rect l="l" t="t" r="r" b="b"/>
              <a:pathLst>
                <a:path w="209898" h="209898">
                  <a:moveTo>
                    <a:pt x="0" y="0"/>
                  </a:moveTo>
                  <a:lnTo>
                    <a:pt x="209898" y="0"/>
                  </a:lnTo>
                  <a:lnTo>
                    <a:pt x="209898" y="209898"/>
                  </a:lnTo>
                  <a:lnTo>
                    <a:pt x="0" y="209898"/>
                  </a:lnTo>
                  <a:close/>
                </a:path>
              </a:pathLst>
            </a:custGeom>
            <a:solidFill>
              <a:srgbClr val="FFCE6D"/>
            </a:solidFill>
          </p:spPr>
        </p:sp>
        <p:sp>
          <p:nvSpPr>
            <p:cNvPr id="7" name="TextBox 7"/>
            <p:cNvSpPr txBox="1"/>
            <p:nvPr/>
          </p:nvSpPr>
          <p:spPr>
            <a:xfrm>
              <a:off x="0" y="-38100"/>
              <a:ext cx="209898" cy="247998"/>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35081" y="2772324"/>
            <a:ext cx="796956" cy="796956"/>
            <a:chOff x="0" y="0"/>
            <a:chExt cx="209898" cy="209898"/>
          </a:xfrm>
        </p:grpSpPr>
        <p:sp>
          <p:nvSpPr>
            <p:cNvPr id="9" name="Freeform 9"/>
            <p:cNvSpPr/>
            <p:nvPr/>
          </p:nvSpPr>
          <p:spPr>
            <a:xfrm>
              <a:off x="0" y="0"/>
              <a:ext cx="209898" cy="209898"/>
            </a:xfrm>
            <a:custGeom>
              <a:avLst/>
              <a:gdLst/>
              <a:ahLst/>
              <a:cxnLst/>
              <a:rect l="l" t="t" r="r" b="b"/>
              <a:pathLst>
                <a:path w="209898" h="209898">
                  <a:moveTo>
                    <a:pt x="0" y="0"/>
                  </a:moveTo>
                  <a:lnTo>
                    <a:pt x="209898" y="0"/>
                  </a:lnTo>
                  <a:lnTo>
                    <a:pt x="209898" y="209898"/>
                  </a:lnTo>
                  <a:lnTo>
                    <a:pt x="0" y="209898"/>
                  </a:lnTo>
                  <a:close/>
                </a:path>
              </a:pathLst>
            </a:custGeom>
            <a:solidFill>
              <a:srgbClr val="FFCE6D"/>
            </a:solidFill>
          </p:spPr>
        </p:sp>
        <p:sp>
          <p:nvSpPr>
            <p:cNvPr id="10" name="TextBox 10"/>
            <p:cNvSpPr txBox="1"/>
            <p:nvPr/>
          </p:nvSpPr>
          <p:spPr>
            <a:xfrm>
              <a:off x="0" y="-38100"/>
              <a:ext cx="209898" cy="247998"/>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0" y="2772324"/>
            <a:ext cx="796956" cy="796956"/>
            <a:chOff x="0" y="0"/>
            <a:chExt cx="209898" cy="209898"/>
          </a:xfrm>
        </p:grpSpPr>
        <p:sp>
          <p:nvSpPr>
            <p:cNvPr id="12" name="Freeform 12"/>
            <p:cNvSpPr/>
            <p:nvPr/>
          </p:nvSpPr>
          <p:spPr>
            <a:xfrm>
              <a:off x="0" y="0"/>
              <a:ext cx="209898" cy="209898"/>
            </a:xfrm>
            <a:custGeom>
              <a:avLst/>
              <a:gdLst/>
              <a:ahLst/>
              <a:cxnLst/>
              <a:rect l="l" t="t" r="r" b="b"/>
              <a:pathLst>
                <a:path w="209898" h="209898">
                  <a:moveTo>
                    <a:pt x="0" y="0"/>
                  </a:moveTo>
                  <a:lnTo>
                    <a:pt x="209898" y="0"/>
                  </a:lnTo>
                  <a:lnTo>
                    <a:pt x="209898" y="209898"/>
                  </a:lnTo>
                  <a:lnTo>
                    <a:pt x="0" y="209898"/>
                  </a:lnTo>
                  <a:close/>
                </a:path>
              </a:pathLst>
            </a:custGeom>
            <a:solidFill>
              <a:srgbClr val="FFCE6D"/>
            </a:solidFill>
          </p:spPr>
        </p:sp>
        <p:sp>
          <p:nvSpPr>
            <p:cNvPr id="13" name="TextBox 13"/>
            <p:cNvSpPr txBox="1"/>
            <p:nvPr/>
          </p:nvSpPr>
          <p:spPr>
            <a:xfrm>
              <a:off x="0" y="-38100"/>
              <a:ext cx="209898" cy="247998"/>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7491044" y="1028700"/>
            <a:ext cx="796956" cy="796956"/>
            <a:chOff x="0" y="0"/>
            <a:chExt cx="209898" cy="209898"/>
          </a:xfrm>
        </p:grpSpPr>
        <p:sp>
          <p:nvSpPr>
            <p:cNvPr id="15" name="Freeform 15"/>
            <p:cNvSpPr/>
            <p:nvPr/>
          </p:nvSpPr>
          <p:spPr>
            <a:xfrm>
              <a:off x="0" y="0"/>
              <a:ext cx="209898" cy="209898"/>
            </a:xfrm>
            <a:custGeom>
              <a:avLst/>
              <a:gdLst/>
              <a:ahLst/>
              <a:cxnLst/>
              <a:rect l="l" t="t" r="r" b="b"/>
              <a:pathLst>
                <a:path w="209898" h="209898">
                  <a:moveTo>
                    <a:pt x="0" y="0"/>
                  </a:moveTo>
                  <a:lnTo>
                    <a:pt x="209898" y="0"/>
                  </a:lnTo>
                  <a:lnTo>
                    <a:pt x="209898" y="209898"/>
                  </a:lnTo>
                  <a:lnTo>
                    <a:pt x="0" y="209898"/>
                  </a:lnTo>
                  <a:close/>
                </a:path>
              </a:pathLst>
            </a:custGeom>
            <a:solidFill>
              <a:srgbClr val="FFCE6D"/>
            </a:solidFill>
          </p:spPr>
        </p:sp>
        <p:sp>
          <p:nvSpPr>
            <p:cNvPr id="16" name="TextBox 16"/>
            <p:cNvSpPr txBox="1"/>
            <p:nvPr/>
          </p:nvSpPr>
          <p:spPr>
            <a:xfrm>
              <a:off x="0" y="-38100"/>
              <a:ext cx="209898" cy="247998"/>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6455964" y="1028700"/>
            <a:ext cx="796956" cy="796956"/>
            <a:chOff x="0" y="0"/>
            <a:chExt cx="209898" cy="209898"/>
          </a:xfrm>
        </p:grpSpPr>
        <p:sp>
          <p:nvSpPr>
            <p:cNvPr id="18" name="Freeform 18"/>
            <p:cNvSpPr/>
            <p:nvPr/>
          </p:nvSpPr>
          <p:spPr>
            <a:xfrm>
              <a:off x="0" y="0"/>
              <a:ext cx="209898" cy="209898"/>
            </a:xfrm>
            <a:custGeom>
              <a:avLst/>
              <a:gdLst/>
              <a:ahLst/>
              <a:cxnLst/>
              <a:rect l="l" t="t" r="r" b="b"/>
              <a:pathLst>
                <a:path w="209898" h="209898">
                  <a:moveTo>
                    <a:pt x="0" y="0"/>
                  </a:moveTo>
                  <a:lnTo>
                    <a:pt x="209898" y="0"/>
                  </a:lnTo>
                  <a:lnTo>
                    <a:pt x="209898" y="209898"/>
                  </a:lnTo>
                  <a:lnTo>
                    <a:pt x="0" y="209898"/>
                  </a:lnTo>
                  <a:close/>
                </a:path>
              </a:pathLst>
            </a:custGeom>
            <a:solidFill>
              <a:srgbClr val="FFCE6D"/>
            </a:solidFill>
          </p:spPr>
        </p:sp>
        <p:sp>
          <p:nvSpPr>
            <p:cNvPr id="19" name="TextBox 19"/>
            <p:cNvSpPr txBox="1"/>
            <p:nvPr/>
          </p:nvSpPr>
          <p:spPr>
            <a:xfrm>
              <a:off x="0" y="-38100"/>
              <a:ext cx="209898" cy="247998"/>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5420883" y="1028700"/>
            <a:ext cx="796956" cy="796956"/>
            <a:chOff x="0" y="0"/>
            <a:chExt cx="209898" cy="209898"/>
          </a:xfrm>
        </p:grpSpPr>
        <p:sp>
          <p:nvSpPr>
            <p:cNvPr id="21" name="Freeform 21"/>
            <p:cNvSpPr/>
            <p:nvPr/>
          </p:nvSpPr>
          <p:spPr>
            <a:xfrm>
              <a:off x="0" y="0"/>
              <a:ext cx="209898" cy="209898"/>
            </a:xfrm>
            <a:custGeom>
              <a:avLst/>
              <a:gdLst/>
              <a:ahLst/>
              <a:cxnLst/>
              <a:rect l="l" t="t" r="r" b="b"/>
              <a:pathLst>
                <a:path w="209898" h="209898">
                  <a:moveTo>
                    <a:pt x="0" y="0"/>
                  </a:moveTo>
                  <a:lnTo>
                    <a:pt x="209898" y="0"/>
                  </a:lnTo>
                  <a:lnTo>
                    <a:pt x="209898" y="209898"/>
                  </a:lnTo>
                  <a:lnTo>
                    <a:pt x="0" y="209898"/>
                  </a:lnTo>
                  <a:close/>
                </a:path>
              </a:pathLst>
            </a:custGeom>
            <a:solidFill>
              <a:srgbClr val="FFCE6D"/>
            </a:solidFill>
          </p:spPr>
        </p:sp>
        <p:sp>
          <p:nvSpPr>
            <p:cNvPr id="22" name="TextBox 22"/>
            <p:cNvSpPr txBox="1"/>
            <p:nvPr/>
          </p:nvSpPr>
          <p:spPr>
            <a:xfrm>
              <a:off x="0" y="-38100"/>
              <a:ext cx="209898" cy="247998"/>
            </a:xfrm>
            <a:prstGeom prst="rect">
              <a:avLst/>
            </a:prstGeom>
          </p:spPr>
          <p:txBody>
            <a:bodyPr lIns="50800" tIns="50800" rIns="50800" bIns="50800" rtlCol="0" anchor="ctr"/>
            <a:lstStyle/>
            <a:p>
              <a:pPr algn="ctr">
                <a:lnSpc>
                  <a:spcPts val="2659"/>
                </a:lnSpc>
              </a:pPr>
              <a:endParaRPr/>
            </a:p>
          </p:txBody>
        </p:sp>
      </p:grpSp>
      <p:sp>
        <p:nvSpPr>
          <p:cNvPr id="3" name="TextBox 3"/>
          <p:cNvSpPr txBox="1"/>
          <p:nvPr/>
        </p:nvSpPr>
        <p:spPr>
          <a:xfrm>
            <a:off x="1793937" y="256957"/>
            <a:ext cx="13588846" cy="2626873"/>
          </a:xfrm>
          <a:prstGeom prst="rect">
            <a:avLst/>
          </a:prstGeom>
        </p:spPr>
        <p:txBody>
          <a:bodyPr wrap="square" lIns="0" tIns="0" rIns="0" bIns="0" rtlCol="0" anchor="t">
            <a:spAutoFit/>
          </a:bodyPr>
          <a:lstStyle/>
          <a:p>
            <a:pPr algn="ctr">
              <a:lnSpc>
                <a:spcPct val="150000"/>
              </a:lnSpc>
            </a:pPr>
            <a:r>
              <a:rPr lang="en-US" sz="6000" dirty="0">
                <a:solidFill>
                  <a:srgbClr val="000000"/>
                </a:solidFill>
                <a:latin typeface="Bebas Neue Bold"/>
              </a:rPr>
              <a:t>3. Recurrent </a:t>
            </a:r>
            <a:r>
              <a:rPr lang="en-US" sz="6000" dirty="0" err="1">
                <a:solidFill>
                  <a:srgbClr val="000000"/>
                </a:solidFill>
                <a:latin typeface="Bebas Neue Bold"/>
              </a:rPr>
              <a:t>neueal</a:t>
            </a:r>
            <a:r>
              <a:rPr lang="en-US" sz="6000" dirty="0">
                <a:solidFill>
                  <a:srgbClr val="000000"/>
                </a:solidFill>
                <a:latin typeface="Bebas Neue Bold"/>
              </a:rPr>
              <a:t> network </a:t>
            </a:r>
          </a:p>
          <a:p>
            <a:pPr algn="ctr">
              <a:lnSpc>
                <a:spcPct val="150000"/>
              </a:lnSpc>
            </a:pPr>
            <a:r>
              <a:rPr lang="en-US" sz="6000" dirty="0">
                <a:solidFill>
                  <a:srgbClr val="000000"/>
                </a:solidFill>
                <a:latin typeface="Bebas Neue Bold"/>
              </a:rPr>
              <a:t>Long short-term memory  </a:t>
            </a:r>
          </a:p>
        </p:txBody>
      </p:sp>
      <p:sp>
        <p:nvSpPr>
          <p:cNvPr id="23" name="TextBox 22">
            <a:extLst>
              <a:ext uri="{FF2B5EF4-FFF2-40B4-BE49-F238E27FC236}">
                <a16:creationId xmlns:a16="http://schemas.microsoft.com/office/drawing/2014/main" id="{B74D9EAE-8655-8797-06AD-251E54A768C5}"/>
              </a:ext>
            </a:extLst>
          </p:cNvPr>
          <p:cNvSpPr txBox="1"/>
          <p:nvPr/>
        </p:nvSpPr>
        <p:spPr>
          <a:xfrm>
            <a:off x="398478" y="4508825"/>
            <a:ext cx="9372600" cy="2862322"/>
          </a:xfrm>
          <a:prstGeom prst="rect">
            <a:avLst/>
          </a:prstGeom>
          <a:noFill/>
        </p:spPr>
        <p:txBody>
          <a:bodyPr wrap="square" rtlCol="0">
            <a:spAutoFit/>
          </a:bodyPr>
          <a:lstStyle/>
          <a:p>
            <a:pPr marL="285750" indent="-285750">
              <a:buFont typeface="Arial" panose="020B0604020202020204" pitchFamily="34" charset="0"/>
              <a:buChar char="•"/>
            </a:pPr>
            <a:r>
              <a:rPr lang="en-US" sz="3600" dirty="0" err="1">
                <a:solidFill>
                  <a:schemeClr val="bg1"/>
                </a:solidFill>
              </a:rPr>
              <a:t>Các</a:t>
            </a:r>
            <a:r>
              <a:rPr lang="en-US" sz="3600" dirty="0">
                <a:solidFill>
                  <a:schemeClr val="bg1"/>
                </a:solidFill>
              </a:rPr>
              <a:t> </a:t>
            </a:r>
            <a:r>
              <a:rPr lang="en-US" sz="3600" dirty="0" err="1">
                <a:solidFill>
                  <a:schemeClr val="bg1"/>
                </a:solidFill>
              </a:rPr>
              <a:t>tính</a:t>
            </a:r>
            <a:r>
              <a:rPr lang="en-US" sz="3600" dirty="0">
                <a:solidFill>
                  <a:schemeClr val="bg1"/>
                </a:solidFill>
              </a:rPr>
              <a:t> </a:t>
            </a:r>
            <a:r>
              <a:rPr lang="en-US" sz="3600" dirty="0" err="1">
                <a:solidFill>
                  <a:schemeClr val="bg1"/>
                </a:solidFill>
              </a:rPr>
              <a:t>chất</a:t>
            </a:r>
            <a:r>
              <a:rPr lang="en-US" sz="3600" dirty="0">
                <a:solidFill>
                  <a:schemeClr val="bg1"/>
                </a:solidFill>
              </a:rPr>
              <a:t> </a:t>
            </a:r>
            <a:r>
              <a:rPr lang="en-US" sz="3600" dirty="0" err="1">
                <a:solidFill>
                  <a:schemeClr val="bg1"/>
                </a:solidFill>
              </a:rPr>
              <a:t>của</a:t>
            </a:r>
            <a:r>
              <a:rPr lang="en-US" sz="3600" dirty="0">
                <a:solidFill>
                  <a:schemeClr val="bg1"/>
                </a:solidFill>
              </a:rPr>
              <a:t> RNN:</a:t>
            </a:r>
          </a:p>
          <a:p>
            <a:pPr marL="742950" lvl="1" indent="-285750">
              <a:buFont typeface="Courier New" panose="02070309020205020404" pitchFamily="49" charset="0"/>
              <a:buChar char="o"/>
            </a:pPr>
            <a:r>
              <a:rPr lang="en-US" sz="3600" dirty="0" err="1">
                <a:solidFill>
                  <a:schemeClr val="bg1"/>
                </a:solidFill>
              </a:rPr>
              <a:t>Mạng</a:t>
            </a:r>
            <a:r>
              <a:rPr lang="en-US" sz="3600" dirty="0">
                <a:solidFill>
                  <a:schemeClr val="bg1"/>
                </a:solidFill>
              </a:rPr>
              <a:t> </a:t>
            </a:r>
            <a:r>
              <a:rPr lang="en-US" sz="3600" dirty="0" err="1">
                <a:solidFill>
                  <a:schemeClr val="bg1"/>
                </a:solidFill>
              </a:rPr>
              <a:t>có</a:t>
            </a:r>
            <a:r>
              <a:rPr lang="en-US" sz="3600" dirty="0">
                <a:solidFill>
                  <a:schemeClr val="bg1"/>
                </a:solidFill>
              </a:rPr>
              <a:t> </a:t>
            </a:r>
            <a:r>
              <a:rPr lang="en-US" sz="3600" dirty="0" err="1">
                <a:solidFill>
                  <a:schemeClr val="bg1"/>
                </a:solidFill>
              </a:rPr>
              <a:t>vòng</a:t>
            </a:r>
            <a:r>
              <a:rPr lang="en-US" sz="3600" dirty="0">
                <a:solidFill>
                  <a:schemeClr val="bg1"/>
                </a:solidFill>
              </a:rPr>
              <a:t> </a:t>
            </a:r>
            <a:r>
              <a:rPr lang="en-US" sz="3600" dirty="0" err="1">
                <a:solidFill>
                  <a:schemeClr val="bg1"/>
                </a:solidFill>
              </a:rPr>
              <a:t>lặp</a:t>
            </a:r>
            <a:r>
              <a:rPr lang="en-US" sz="3600" dirty="0">
                <a:solidFill>
                  <a:schemeClr val="bg1"/>
                </a:solidFill>
              </a:rPr>
              <a:t> </a:t>
            </a:r>
            <a:r>
              <a:rPr lang="en-US" sz="3600" dirty="0" err="1">
                <a:solidFill>
                  <a:schemeClr val="bg1"/>
                </a:solidFill>
              </a:rPr>
              <a:t>phản</a:t>
            </a:r>
            <a:r>
              <a:rPr lang="en-US" sz="3600" dirty="0">
                <a:solidFill>
                  <a:schemeClr val="bg1"/>
                </a:solidFill>
              </a:rPr>
              <a:t> </a:t>
            </a:r>
            <a:r>
              <a:rPr lang="en-US" sz="3600" dirty="0" err="1">
                <a:solidFill>
                  <a:schemeClr val="bg1"/>
                </a:solidFill>
              </a:rPr>
              <a:t>hồi</a:t>
            </a:r>
            <a:r>
              <a:rPr lang="en-US" sz="3600" dirty="0">
                <a:solidFill>
                  <a:schemeClr val="bg1"/>
                </a:solidFill>
              </a:rPr>
              <a:t>(</a:t>
            </a:r>
            <a:r>
              <a:rPr lang="en-US" sz="3600" dirty="0" err="1">
                <a:solidFill>
                  <a:schemeClr val="bg1"/>
                </a:solidFill>
              </a:rPr>
              <a:t>các</a:t>
            </a:r>
            <a:r>
              <a:rPr lang="en-US" sz="3600" dirty="0">
                <a:solidFill>
                  <a:schemeClr val="bg1"/>
                </a:solidFill>
              </a:rPr>
              <a:t> </a:t>
            </a:r>
            <a:r>
              <a:rPr lang="en-US" sz="3600" dirty="0" err="1">
                <a:solidFill>
                  <a:schemeClr val="bg1"/>
                </a:solidFill>
              </a:rPr>
              <a:t>cạnh</a:t>
            </a:r>
            <a:r>
              <a:rPr lang="en-US" sz="3600" dirty="0">
                <a:solidFill>
                  <a:schemeClr val="bg1"/>
                </a:solidFill>
              </a:rPr>
              <a:t> </a:t>
            </a:r>
            <a:r>
              <a:rPr lang="en-US" sz="3600" dirty="0" err="1">
                <a:solidFill>
                  <a:schemeClr val="bg1"/>
                </a:solidFill>
              </a:rPr>
              <a:t>lặp</a:t>
            </a:r>
            <a:r>
              <a:rPr lang="en-US" sz="3600" dirty="0">
                <a:solidFill>
                  <a:schemeClr val="bg1"/>
                </a:solidFill>
              </a:rPr>
              <a:t> </a:t>
            </a:r>
            <a:r>
              <a:rPr lang="en-US" sz="3600" dirty="0" err="1">
                <a:solidFill>
                  <a:schemeClr val="bg1"/>
                </a:solidFill>
              </a:rPr>
              <a:t>lại</a:t>
            </a:r>
            <a:r>
              <a:rPr lang="en-US" sz="3600" dirty="0">
                <a:solidFill>
                  <a:schemeClr val="bg1"/>
                </a:solidFill>
              </a:rPr>
              <a:t>)</a:t>
            </a:r>
          </a:p>
          <a:p>
            <a:pPr marL="742950" lvl="1" indent="-285750">
              <a:buFont typeface="Courier New" panose="02070309020205020404" pitchFamily="49" charset="0"/>
              <a:buChar char="o"/>
            </a:pPr>
            <a:r>
              <a:rPr lang="en-US" sz="3600" dirty="0" err="1">
                <a:solidFill>
                  <a:schemeClr val="bg1"/>
                </a:solidFill>
              </a:rPr>
              <a:t>Đầu</a:t>
            </a:r>
            <a:r>
              <a:rPr lang="en-US" sz="3600" dirty="0">
                <a:solidFill>
                  <a:schemeClr val="bg1"/>
                </a:solidFill>
              </a:rPr>
              <a:t> </a:t>
            </a:r>
            <a:r>
              <a:rPr lang="en-US" sz="3600" dirty="0" err="1">
                <a:solidFill>
                  <a:schemeClr val="bg1"/>
                </a:solidFill>
              </a:rPr>
              <a:t>ra</a:t>
            </a:r>
            <a:r>
              <a:rPr lang="en-US" sz="3600" dirty="0">
                <a:solidFill>
                  <a:schemeClr val="bg1"/>
                </a:solidFill>
              </a:rPr>
              <a:t> ở </a:t>
            </a:r>
            <a:r>
              <a:rPr lang="en-US" sz="3600" dirty="0" err="1">
                <a:solidFill>
                  <a:schemeClr val="bg1"/>
                </a:solidFill>
              </a:rPr>
              <a:t>bước</a:t>
            </a:r>
            <a:r>
              <a:rPr lang="en-US" sz="3600" dirty="0">
                <a:solidFill>
                  <a:schemeClr val="bg1"/>
                </a:solidFill>
              </a:rPr>
              <a:t> </a:t>
            </a:r>
            <a:r>
              <a:rPr lang="en-US" sz="3600" dirty="0" err="1">
                <a:solidFill>
                  <a:schemeClr val="bg1"/>
                </a:solidFill>
              </a:rPr>
              <a:t>thời</a:t>
            </a:r>
            <a:r>
              <a:rPr lang="en-US" sz="3600" dirty="0">
                <a:solidFill>
                  <a:schemeClr val="bg1"/>
                </a:solidFill>
              </a:rPr>
              <a:t> </a:t>
            </a:r>
            <a:r>
              <a:rPr lang="en-US" sz="3600" dirty="0" err="1">
                <a:solidFill>
                  <a:schemeClr val="bg1"/>
                </a:solidFill>
              </a:rPr>
              <a:t>gian</a:t>
            </a:r>
            <a:r>
              <a:rPr lang="en-US" sz="3600" dirty="0">
                <a:solidFill>
                  <a:schemeClr val="bg1"/>
                </a:solidFill>
              </a:rPr>
              <a:t> </a:t>
            </a:r>
            <a:r>
              <a:rPr lang="en-US" sz="3600" dirty="0" err="1">
                <a:solidFill>
                  <a:schemeClr val="bg1"/>
                </a:solidFill>
              </a:rPr>
              <a:t>hiện</a:t>
            </a:r>
            <a:r>
              <a:rPr lang="en-US" sz="3600" dirty="0">
                <a:solidFill>
                  <a:schemeClr val="bg1"/>
                </a:solidFill>
              </a:rPr>
              <a:t> </a:t>
            </a:r>
            <a:r>
              <a:rPr lang="en-US" sz="3600" dirty="0" err="1">
                <a:solidFill>
                  <a:schemeClr val="bg1"/>
                </a:solidFill>
              </a:rPr>
              <a:t>tại</a:t>
            </a:r>
            <a:r>
              <a:rPr lang="en-US" sz="3600" dirty="0">
                <a:solidFill>
                  <a:schemeClr val="bg1"/>
                </a:solidFill>
              </a:rPr>
              <a:t> </a:t>
            </a:r>
            <a:r>
              <a:rPr lang="en-US" sz="3600" dirty="0" err="1">
                <a:solidFill>
                  <a:schemeClr val="bg1"/>
                </a:solidFill>
              </a:rPr>
              <a:t>phụ</a:t>
            </a:r>
            <a:r>
              <a:rPr lang="en-US" sz="3600" dirty="0">
                <a:solidFill>
                  <a:schemeClr val="bg1"/>
                </a:solidFill>
              </a:rPr>
              <a:t> </a:t>
            </a:r>
            <a:r>
              <a:rPr lang="en-US" sz="3600" dirty="0" err="1">
                <a:solidFill>
                  <a:schemeClr val="bg1"/>
                </a:solidFill>
              </a:rPr>
              <a:t>thuộc</a:t>
            </a:r>
            <a:r>
              <a:rPr lang="en-US" sz="3600" dirty="0">
                <a:solidFill>
                  <a:schemeClr val="bg1"/>
                </a:solidFill>
              </a:rPr>
              <a:t> </a:t>
            </a:r>
            <a:r>
              <a:rPr lang="en-US" sz="3600" dirty="0" err="1">
                <a:solidFill>
                  <a:schemeClr val="bg1"/>
                </a:solidFill>
              </a:rPr>
              <a:t>vào</a:t>
            </a:r>
            <a:r>
              <a:rPr lang="en-US" sz="3600" dirty="0">
                <a:solidFill>
                  <a:schemeClr val="bg1"/>
                </a:solidFill>
              </a:rPr>
              <a:t> </a:t>
            </a:r>
            <a:r>
              <a:rPr lang="en-US" sz="3600" dirty="0" err="1">
                <a:solidFill>
                  <a:schemeClr val="bg1"/>
                </a:solidFill>
              </a:rPr>
              <a:t>đầu</a:t>
            </a:r>
            <a:r>
              <a:rPr lang="en-US" sz="3600" dirty="0">
                <a:solidFill>
                  <a:schemeClr val="bg1"/>
                </a:solidFill>
              </a:rPr>
              <a:t> </a:t>
            </a:r>
            <a:r>
              <a:rPr lang="en-US" sz="3600" dirty="0" err="1">
                <a:solidFill>
                  <a:schemeClr val="bg1"/>
                </a:solidFill>
              </a:rPr>
              <a:t>vào</a:t>
            </a:r>
            <a:r>
              <a:rPr lang="en-US" sz="3600" dirty="0">
                <a:solidFill>
                  <a:schemeClr val="bg1"/>
                </a:solidFill>
              </a:rPr>
              <a:t> </a:t>
            </a:r>
            <a:r>
              <a:rPr lang="en-US" sz="3600" dirty="0" err="1">
                <a:solidFill>
                  <a:schemeClr val="bg1"/>
                </a:solidFill>
              </a:rPr>
              <a:t>hiện</a:t>
            </a:r>
            <a:r>
              <a:rPr lang="en-US" sz="3600" dirty="0">
                <a:solidFill>
                  <a:schemeClr val="bg1"/>
                </a:solidFill>
              </a:rPr>
              <a:t> </a:t>
            </a:r>
            <a:r>
              <a:rPr lang="en-US" sz="3600" dirty="0" err="1">
                <a:solidFill>
                  <a:schemeClr val="bg1"/>
                </a:solidFill>
              </a:rPr>
              <a:t>tại</a:t>
            </a:r>
            <a:r>
              <a:rPr lang="en-US" sz="3600" dirty="0">
                <a:solidFill>
                  <a:schemeClr val="bg1"/>
                </a:solidFill>
              </a:rPr>
              <a:t> </a:t>
            </a:r>
            <a:r>
              <a:rPr lang="en-US" sz="3600" dirty="0" err="1">
                <a:solidFill>
                  <a:schemeClr val="bg1"/>
                </a:solidFill>
              </a:rPr>
              <a:t>cũng</a:t>
            </a:r>
            <a:r>
              <a:rPr lang="en-US" sz="3600" dirty="0">
                <a:solidFill>
                  <a:schemeClr val="bg1"/>
                </a:solidFill>
              </a:rPr>
              <a:t> </a:t>
            </a:r>
            <a:r>
              <a:rPr lang="en-US" sz="3600" dirty="0" err="1">
                <a:solidFill>
                  <a:schemeClr val="bg1"/>
                </a:solidFill>
              </a:rPr>
              <a:t>như</a:t>
            </a:r>
            <a:r>
              <a:rPr lang="en-US" sz="3600" dirty="0">
                <a:solidFill>
                  <a:schemeClr val="bg1"/>
                </a:solidFill>
              </a:rPr>
              <a:t> </a:t>
            </a:r>
            <a:r>
              <a:rPr lang="en-US" sz="3600" dirty="0" err="1">
                <a:solidFill>
                  <a:schemeClr val="bg1"/>
                </a:solidFill>
              </a:rPr>
              <a:t>trạng</a:t>
            </a:r>
            <a:r>
              <a:rPr lang="en-US" sz="3600" dirty="0">
                <a:solidFill>
                  <a:schemeClr val="bg1"/>
                </a:solidFill>
              </a:rPr>
              <a:t> </a:t>
            </a:r>
            <a:r>
              <a:rPr lang="en-US" sz="3600" dirty="0" err="1">
                <a:solidFill>
                  <a:schemeClr val="bg1"/>
                </a:solidFill>
              </a:rPr>
              <a:t>thái</a:t>
            </a:r>
            <a:r>
              <a:rPr lang="en-US" sz="3600" dirty="0">
                <a:solidFill>
                  <a:schemeClr val="bg1"/>
                </a:solidFill>
              </a:rPr>
              <a:t> </a:t>
            </a:r>
            <a:r>
              <a:rPr lang="en-US" sz="3600" dirty="0" err="1">
                <a:solidFill>
                  <a:schemeClr val="bg1"/>
                </a:solidFill>
              </a:rPr>
              <a:t>trước</a:t>
            </a:r>
            <a:r>
              <a:rPr lang="en-US" sz="3600" dirty="0">
                <a:solidFill>
                  <a:schemeClr val="bg1"/>
                </a:solidFill>
              </a:rPr>
              <a:t> </a:t>
            </a:r>
            <a:r>
              <a:rPr lang="en-US" sz="3600" dirty="0" err="1">
                <a:solidFill>
                  <a:schemeClr val="bg1"/>
                </a:solidFill>
              </a:rPr>
              <a:t>đó</a:t>
            </a:r>
            <a:r>
              <a:rPr lang="en-US" sz="3600" dirty="0">
                <a:solidFill>
                  <a:schemeClr val="bg1"/>
                </a:solidFill>
              </a:rPr>
              <a:t>(</a:t>
            </a:r>
            <a:r>
              <a:rPr lang="en-US" sz="3600" dirty="0" err="1">
                <a:solidFill>
                  <a:schemeClr val="bg1"/>
                </a:solidFill>
              </a:rPr>
              <a:t>thông</a:t>
            </a:r>
            <a:r>
              <a:rPr lang="en-US" sz="3600" dirty="0">
                <a:solidFill>
                  <a:schemeClr val="bg1"/>
                </a:solidFill>
              </a:rPr>
              <a:t> qua </a:t>
            </a:r>
            <a:r>
              <a:rPr lang="en-US" sz="3600" dirty="0" err="1">
                <a:solidFill>
                  <a:schemeClr val="bg1"/>
                </a:solidFill>
              </a:rPr>
              <a:t>các</a:t>
            </a:r>
            <a:r>
              <a:rPr lang="en-US" sz="3600" dirty="0">
                <a:solidFill>
                  <a:schemeClr val="bg1"/>
                </a:solidFill>
              </a:rPr>
              <a:t> </a:t>
            </a:r>
            <a:r>
              <a:rPr lang="en-US" sz="3600" dirty="0" err="1">
                <a:solidFill>
                  <a:schemeClr val="bg1"/>
                </a:solidFill>
              </a:rPr>
              <a:t>cạnh</a:t>
            </a:r>
            <a:r>
              <a:rPr lang="en-US" sz="3600" dirty="0">
                <a:solidFill>
                  <a:schemeClr val="bg1"/>
                </a:solidFill>
              </a:rPr>
              <a:t> </a:t>
            </a:r>
            <a:r>
              <a:rPr lang="en-US" sz="3600" dirty="0" err="1">
                <a:solidFill>
                  <a:schemeClr val="bg1"/>
                </a:solidFill>
              </a:rPr>
              <a:t>lặp</a:t>
            </a:r>
            <a:r>
              <a:rPr lang="en-US" sz="3600" dirty="0">
                <a:solidFill>
                  <a:schemeClr val="bg1"/>
                </a:solidFill>
              </a:rPr>
              <a:t> </a:t>
            </a:r>
            <a:r>
              <a:rPr lang="en-US" sz="3600" dirty="0" err="1">
                <a:solidFill>
                  <a:schemeClr val="bg1"/>
                </a:solidFill>
              </a:rPr>
              <a:t>lại</a:t>
            </a:r>
            <a:r>
              <a:rPr lang="en-US" sz="3600" dirty="0">
                <a:solidFill>
                  <a:schemeClr val="bg1"/>
                </a:solidFill>
              </a:rPr>
              <a:t>)</a:t>
            </a:r>
            <a:endParaRPr lang="vi-VN" sz="3600" dirty="0">
              <a:solidFill>
                <a:schemeClr val="bg1"/>
              </a:solidFill>
            </a:endParaRPr>
          </a:p>
        </p:txBody>
      </p:sp>
      <p:sp>
        <p:nvSpPr>
          <p:cNvPr id="25" name="TextBox 24">
            <a:extLst>
              <a:ext uri="{FF2B5EF4-FFF2-40B4-BE49-F238E27FC236}">
                <a16:creationId xmlns:a16="http://schemas.microsoft.com/office/drawing/2014/main" id="{F22630EF-A758-5B82-14C2-5721A79C085F}"/>
              </a:ext>
            </a:extLst>
          </p:cNvPr>
          <p:cNvSpPr txBox="1"/>
          <p:nvPr/>
        </p:nvSpPr>
        <p:spPr>
          <a:xfrm>
            <a:off x="9296400" y="4613625"/>
            <a:ext cx="9144000" cy="2308324"/>
          </a:xfrm>
          <a:prstGeom prst="rect">
            <a:avLst/>
          </a:prstGeom>
          <a:noFill/>
        </p:spPr>
        <p:txBody>
          <a:bodyPr wrap="square">
            <a:spAutoFit/>
          </a:bodyPr>
          <a:lstStyle/>
          <a:p>
            <a:pPr marL="285750" indent="-285750">
              <a:buFont typeface="Arial" panose="020B0604020202020204" pitchFamily="34" charset="0"/>
              <a:buChar char="•"/>
            </a:pPr>
            <a:r>
              <a:rPr lang="en-US" sz="3600" dirty="0" err="1">
                <a:solidFill>
                  <a:schemeClr val="bg1"/>
                </a:solidFill>
              </a:rPr>
              <a:t>Tính</a:t>
            </a:r>
            <a:r>
              <a:rPr lang="en-US" sz="3600" dirty="0">
                <a:solidFill>
                  <a:schemeClr val="bg1"/>
                </a:solidFill>
              </a:rPr>
              <a:t> </a:t>
            </a:r>
            <a:r>
              <a:rPr lang="en-US" sz="3600" dirty="0" err="1">
                <a:solidFill>
                  <a:schemeClr val="bg1"/>
                </a:solidFill>
              </a:rPr>
              <a:t>chất</a:t>
            </a:r>
            <a:r>
              <a:rPr lang="en-US" sz="3600" dirty="0">
                <a:solidFill>
                  <a:schemeClr val="bg1"/>
                </a:solidFill>
              </a:rPr>
              <a:t> </a:t>
            </a:r>
            <a:r>
              <a:rPr lang="en-US" sz="3600" dirty="0" err="1">
                <a:solidFill>
                  <a:schemeClr val="bg1"/>
                </a:solidFill>
              </a:rPr>
              <a:t>của</a:t>
            </a:r>
            <a:r>
              <a:rPr lang="en-US" sz="3600" dirty="0">
                <a:solidFill>
                  <a:schemeClr val="bg1"/>
                </a:solidFill>
              </a:rPr>
              <a:t> LSTM:</a:t>
            </a:r>
          </a:p>
          <a:p>
            <a:pPr marL="742950" lvl="1" indent="-285750">
              <a:buFont typeface="Courier New" panose="02070309020205020404" pitchFamily="49" charset="0"/>
              <a:buChar char="o"/>
            </a:pPr>
            <a:r>
              <a:rPr lang="en-US" sz="3600" dirty="0" err="1">
                <a:solidFill>
                  <a:schemeClr val="bg1"/>
                </a:solidFill>
              </a:rPr>
              <a:t>Giống</a:t>
            </a:r>
            <a:r>
              <a:rPr lang="en-US" sz="3600" dirty="0">
                <a:solidFill>
                  <a:schemeClr val="bg1"/>
                </a:solidFill>
              </a:rPr>
              <a:t> RNN </a:t>
            </a:r>
            <a:r>
              <a:rPr lang="en-US" sz="3600" dirty="0" err="1">
                <a:solidFill>
                  <a:schemeClr val="bg1"/>
                </a:solidFill>
              </a:rPr>
              <a:t>thành</a:t>
            </a:r>
            <a:r>
              <a:rPr lang="en-US" sz="3600" dirty="0">
                <a:solidFill>
                  <a:schemeClr val="bg1"/>
                </a:solidFill>
              </a:rPr>
              <a:t> </a:t>
            </a:r>
            <a:r>
              <a:rPr lang="en-US" sz="3600" dirty="0" err="1">
                <a:solidFill>
                  <a:schemeClr val="bg1"/>
                </a:solidFill>
              </a:rPr>
              <a:t>phần</a:t>
            </a:r>
            <a:r>
              <a:rPr lang="en-US" sz="3600" dirty="0">
                <a:solidFill>
                  <a:schemeClr val="bg1"/>
                </a:solidFill>
              </a:rPr>
              <a:t> short-term memory</a:t>
            </a:r>
          </a:p>
          <a:p>
            <a:pPr marL="742950" lvl="1" indent="-285750">
              <a:buFont typeface="Courier New" panose="02070309020205020404" pitchFamily="49" charset="0"/>
              <a:buChar char="o"/>
            </a:pPr>
            <a:r>
              <a:rPr lang="en-US" sz="3600" dirty="0" err="1">
                <a:solidFill>
                  <a:schemeClr val="bg1"/>
                </a:solidFill>
              </a:rPr>
              <a:t>Khác</a:t>
            </a:r>
            <a:r>
              <a:rPr lang="en-US" sz="3600" dirty="0">
                <a:solidFill>
                  <a:schemeClr val="bg1"/>
                </a:solidFill>
              </a:rPr>
              <a:t> RNN </a:t>
            </a:r>
            <a:r>
              <a:rPr lang="en-US" sz="3600" dirty="0" err="1">
                <a:solidFill>
                  <a:schemeClr val="bg1"/>
                </a:solidFill>
              </a:rPr>
              <a:t>bổ</a:t>
            </a:r>
            <a:r>
              <a:rPr lang="en-US" sz="3600" dirty="0">
                <a:solidFill>
                  <a:schemeClr val="bg1"/>
                </a:solidFill>
              </a:rPr>
              <a:t> sung </a:t>
            </a:r>
            <a:r>
              <a:rPr lang="en-US" sz="3600" dirty="0" err="1">
                <a:solidFill>
                  <a:schemeClr val="bg1"/>
                </a:solidFill>
              </a:rPr>
              <a:t>thành</a:t>
            </a:r>
            <a:r>
              <a:rPr lang="en-US" sz="3600" dirty="0">
                <a:solidFill>
                  <a:schemeClr val="bg1"/>
                </a:solidFill>
              </a:rPr>
              <a:t> </a:t>
            </a:r>
            <a:r>
              <a:rPr lang="en-US" sz="3600" dirty="0" err="1">
                <a:solidFill>
                  <a:schemeClr val="bg1"/>
                </a:solidFill>
              </a:rPr>
              <a:t>phần</a:t>
            </a:r>
            <a:r>
              <a:rPr lang="en-US" sz="3600" dirty="0">
                <a:solidFill>
                  <a:schemeClr val="bg1"/>
                </a:solidFill>
              </a:rPr>
              <a:t> long-term memory</a:t>
            </a:r>
            <a:endParaRPr lang="vi-VN" sz="3600" dirty="0">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61A6AB"/>
        </a:solidFill>
        <a:effectLst/>
      </p:bgPr>
    </p:bg>
    <p:spTree>
      <p:nvGrpSpPr>
        <p:cNvPr id="1" name=""/>
        <p:cNvGrpSpPr/>
        <p:nvPr/>
      </p:nvGrpSpPr>
      <p:grpSpPr>
        <a:xfrm>
          <a:off x="0" y="0"/>
          <a:ext cx="0" cy="0"/>
          <a:chOff x="0" y="0"/>
          <a:chExt cx="0" cy="0"/>
        </a:xfrm>
      </p:grpSpPr>
      <p:pic>
        <p:nvPicPr>
          <p:cNvPr id="4" name="Picture 2" descr="A feedforward neural network. An example is presented to the network by setting the values of the blue nodes. Each layer is calculated successively as a function of the prior layers until output is produced at the topmost layer. ">
            <a:extLst>
              <a:ext uri="{FF2B5EF4-FFF2-40B4-BE49-F238E27FC236}">
                <a16:creationId xmlns:a16="http://schemas.microsoft.com/office/drawing/2014/main" id="{54582A97-B40D-2C6C-8FC2-B1F1560F96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88" y="2933700"/>
            <a:ext cx="8439212" cy="631625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3">
            <a:extLst>
              <a:ext uri="{FF2B5EF4-FFF2-40B4-BE49-F238E27FC236}">
                <a16:creationId xmlns:a16="http://schemas.microsoft.com/office/drawing/2014/main" id="{65116EA3-DE11-DF3F-B2B5-107EF4D21962}"/>
              </a:ext>
            </a:extLst>
          </p:cNvPr>
          <p:cNvGrpSpPr/>
          <p:nvPr/>
        </p:nvGrpSpPr>
        <p:grpSpPr>
          <a:xfrm>
            <a:off x="1524000" y="487413"/>
            <a:ext cx="14935200" cy="2059264"/>
            <a:chOff x="0" y="0"/>
            <a:chExt cx="4390462" cy="912179"/>
          </a:xfrm>
        </p:grpSpPr>
        <p:sp>
          <p:nvSpPr>
            <p:cNvPr id="6" name="Freeform 4">
              <a:extLst>
                <a:ext uri="{FF2B5EF4-FFF2-40B4-BE49-F238E27FC236}">
                  <a16:creationId xmlns:a16="http://schemas.microsoft.com/office/drawing/2014/main" id="{6B990A0B-7444-404F-0B2C-5B7C651C84C7}"/>
                </a:ext>
              </a:extLst>
            </p:cNvPr>
            <p:cNvSpPr/>
            <p:nvPr/>
          </p:nvSpPr>
          <p:spPr>
            <a:xfrm>
              <a:off x="0" y="0"/>
              <a:ext cx="4390461" cy="912179"/>
            </a:xfrm>
            <a:custGeom>
              <a:avLst/>
              <a:gdLst/>
              <a:ahLst/>
              <a:cxnLst/>
              <a:rect l="l" t="t" r="r" b="b"/>
              <a:pathLst>
                <a:path w="4390461" h="912179">
                  <a:moveTo>
                    <a:pt x="29726" y="0"/>
                  </a:moveTo>
                  <a:lnTo>
                    <a:pt x="4360735" y="0"/>
                  </a:lnTo>
                  <a:cubicBezTo>
                    <a:pt x="4377153" y="0"/>
                    <a:pt x="4390461" y="13309"/>
                    <a:pt x="4390461" y="29726"/>
                  </a:cubicBezTo>
                  <a:lnTo>
                    <a:pt x="4390461" y="882453"/>
                  </a:lnTo>
                  <a:cubicBezTo>
                    <a:pt x="4390461" y="890337"/>
                    <a:pt x="4387329" y="897898"/>
                    <a:pt x="4381755" y="903473"/>
                  </a:cubicBezTo>
                  <a:cubicBezTo>
                    <a:pt x="4376180" y="909048"/>
                    <a:pt x="4368619" y="912179"/>
                    <a:pt x="4360735" y="912179"/>
                  </a:cubicBezTo>
                  <a:lnTo>
                    <a:pt x="29726" y="912179"/>
                  </a:lnTo>
                  <a:cubicBezTo>
                    <a:pt x="13309" y="912179"/>
                    <a:pt x="0" y="898871"/>
                    <a:pt x="0" y="882453"/>
                  </a:cubicBezTo>
                  <a:lnTo>
                    <a:pt x="0" y="29726"/>
                  </a:lnTo>
                  <a:cubicBezTo>
                    <a:pt x="0" y="13309"/>
                    <a:pt x="13309" y="0"/>
                    <a:pt x="29726" y="0"/>
                  </a:cubicBezTo>
                  <a:close/>
                </a:path>
              </a:pathLst>
            </a:custGeom>
            <a:solidFill>
              <a:srgbClr val="000000"/>
            </a:solidFill>
          </p:spPr>
        </p:sp>
        <p:sp>
          <p:nvSpPr>
            <p:cNvPr id="7" name="TextBox 5">
              <a:extLst>
                <a:ext uri="{FF2B5EF4-FFF2-40B4-BE49-F238E27FC236}">
                  <a16:creationId xmlns:a16="http://schemas.microsoft.com/office/drawing/2014/main" id="{97098EE9-BA69-AE4B-F346-F3C7E7F3EC26}"/>
                </a:ext>
              </a:extLst>
            </p:cNvPr>
            <p:cNvSpPr txBox="1"/>
            <p:nvPr/>
          </p:nvSpPr>
          <p:spPr>
            <a:xfrm>
              <a:off x="0" y="-38100"/>
              <a:ext cx="4390462" cy="950279"/>
            </a:xfrm>
            <a:prstGeom prst="rect">
              <a:avLst/>
            </a:prstGeom>
          </p:spPr>
          <p:txBody>
            <a:bodyPr lIns="50800" tIns="50800" rIns="50800" bIns="50800" rtlCol="0" anchor="ctr"/>
            <a:lstStyle/>
            <a:p>
              <a:pPr algn="ctr">
                <a:lnSpc>
                  <a:spcPts val="2659"/>
                </a:lnSpc>
              </a:pPr>
              <a:endParaRPr/>
            </a:p>
          </p:txBody>
        </p:sp>
      </p:grpSp>
      <p:sp>
        <p:nvSpPr>
          <p:cNvPr id="2" name="TextBox 2"/>
          <p:cNvSpPr txBox="1"/>
          <p:nvPr/>
        </p:nvSpPr>
        <p:spPr>
          <a:xfrm>
            <a:off x="2743200" y="275049"/>
            <a:ext cx="12039600" cy="1443152"/>
          </a:xfrm>
          <a:prstGeom prst="rect">
            <a:avLst/>
          </a:prstGeom>
        </p:spPr>
        <p:txBody>
          <a:bodyPr wrap="square" lIns="0" tIns="0" rIns="0" bIns="0" rtlCol="0" anchor="t">
            <a:spAutoFit/>
          </a:bodyPr>
          <a:lstStyle/>
          <a:p>
            <a:pPr algn="ctr">
              <a:lnSpc>
                <a:spcPts val="12880"/>
              </a:lnSpc>
            </a:pPr>
            <a:r>
              <a:rPr lang="vi-VN" sz="6600" b="0" i="0" dirty="0">
                <a:solidFill>
                  <a:schemeClr val="bg1"/>
                </a:solidFill>
                <a:effectLst/>
                <a:latin typeface="Raleway" panose="020F0502020204030204" pitchFamily="2" charset="-93"/>
                <a:cs typeface="Raleway" panose="020F0502020204030204" pitchFamily="2" charset="-93"/>
              </a:rPr>
              <a:t>Recurrent neural network</a:t>
            </a:r>
          </a:p>
        </p:txBody>
      </p:sp>
      <p:pic>
        <p:nvPicPr>
          <p:cNvPr id="9218" name="Picture 2">
            <a:extLst>
              <a:ext uri="{FF2B5EF4-FFF2-40B4-BE49-F238E27FC236}">
                <a16:creationId xmlns:a16="http://schemas.microsoft.com/office/drawing/2014/main" id="{EF35EBE2-A707-9053-AAEB-F27F6C1200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4400" y="3695700"/>
            <a:ext cx="9753600" cy="43910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7" name="Freeform 7"/>
          <p:cNvSpPr/>
          <p:nvPr/>
        </p:nvSpPr>
        <p:spPr>
          <a:xfrm rot="1683888">
            <a:off x="15941323" y="5997879"/>
            <a:ext cx="2635955" cy="5641148"/>
          </a:xfrm>
          <a:custGeom>
            <a:avLst/>
            <a:gdLst/>
            <a:ahLst/>
            <a:cxnLst/>
            <a:rect l="l" t="t" r="r" b="b"/>
            <a:pathLst>
              <a:path w="2635955" h="5641148">
                <a:moveTo>
                  <a:pt x="0" y="0"/>
                </a:moveTo>
                <a:lnTo>
                  <a:pt x="2635954" y="0"/>
                </a:lnTo>
                <a:lnTo>
                  <a:pt x="2635954" y="5641148"/>
                </a:lnTo>
                <a:lnTo>
                  <a:pt x="0" y="56411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1683888">
            <a:off x="-602227" y="-928825"/>
            <a:ext cx="2635955" cy="5641148"/>
          </a:xfrm>
          <a:custGeom>
            <a:avLst/>
            <a:gdLst/>
            <a:ahLst/>
            <a:cxnLst/>
            <a:rect l="l" t="t" r="r" b="b"/>
            <a:pathLst>
              <a:path w="2635955" h="5641148">
                <a:moveTo>
                  <a:pt x="0" y="0"/>
                </a:moveTo>
                <a:lnTo>
                  <a:pt x="2635955" y="0"/>
                </a:lnTo>
                <a:lnTo>
                  <a:pt x="2635955" y="5641148"/>
                </a:lnTo>
                <a:lnTo>
                  <a:pt x="0" y="56411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Freeform 15"/>
          <p:cNvSpPr/>
          <p:nvPr/>
        </p:nvSpPr>
        <p:spPr>
          <a:xfrm>
            <a:off x="14447426" y="5862934"/>
            <a:ext cx="1529987" cy="2527005"/>
          </a:xfrm>
          <a:custGeom>
            <a:avLst/>
            <a:gdLst/>
            <a:ahLst/>
            <a:cxnLst/>
            <a:rect l="l" t="t" r="r" b="b"/>
            <a:pathLst>
              <a:path w="1529987" h="2527005">
                <a:moveTo>
                  <a:pt x="0" y="0"/>
                </a:moveTo>
                <a:lnTo>
                  <a:pt x="1529986" y="0"/>
                </a:lnTo>
                <a:lnTo>
                  <a:pt x="1529986" y="2527005"/>
                </a:lnTo>
                <a:lnTo>
                  <a:pt x="0" y="252700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9" name="Freeform 29"/>
          <p:cNvSpPr/>
          <p:nvPr/>
        </p:nvSpPr>
        <p:spPr>
          <a:xfrm rot="1683888">
            <a:off x="40236" y="10274295"/>
            <a:ext cx="2635955" cy="5641148"/>
          </a:xfrm>
          <a:custGeom>
            <a:avLst/>
            <a:gdLst/>
            <a:ahLst/>
            <a:cxnLst/>
            <a:rect l="l" t="t" r="r" b="b"/>
            <a:pathLst>
              <a:path w="2635955" h="5641148">
                <a:moveTo>
                  <a:pt x="0" y="0"/>
                </a:moveTo>
                <a:lnTo>
                  <a:pt x="2635954" y="0"/>
                </a:lnTo>
                <a:lnTo>
                  <a:pt x="2635954" y="5641148"/>
                </a:lnTo>
                <a:lnTo>
                  <a:pt x="0" y="56411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3" name="Picture 2">
            <a:extLst>
              <a:ext uri="{FF2B5EF4-FFF2-40B4-BE49-F238E27FC236}">
                <a16:creationId xmlns:a16="http://schemas.microsoft.com/office/drawing/2014/main" id="{BE0F7BAB-93C3-3100-E652-A67C5FBB8EE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0600" y="4216537"/>
            <a:ext cx="8692620" cy="3870267"/>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4">
            <a:extLst>
              <a:ext uri="{FF2B5EF4-FFF2-40B4-BE49-F238E27FC236}">
                <a16:creationId xmlns:a16="http://schemas.microsoft.com/office/drawing/2014/main" id="{C207F052-9047-D75C-A8EA-6313DCCC39F4}"/>
              </a:ext>
            </a:extLst>
          </p:cNvPr>
          <p:cNvSpPr/>
          <p:nvPr/>
        </p:nvSpPr>
        <p:spPr>
          <a:xfrm>
            <a:off x="3400424" y="227856"/>
            <a:ext cx="10972800" cy="2873806"/>
          </a:xfrm>
          <a:custGeom>
            <a:avLst/>
            <a:gdLst/>
            <a:ahLst/>
            <a:cxnLst/>
            <a:rect l="l" t="t" r="r" b="b"/>
            <a:pathLst>
              <a:path w="5466583" h="1560461">
                <a:moveTo>
                  <a:pt x="0" y="0"/>
                </a:moveTo>
                <a:lnTo>
                  <a:pt x="5466583" y="0"/>
                </a:lnTo>
                <a:lnTo>
                  <a:pt x="5466583" y="1560461"/>
                </a:lnTo>
                <a:lnTo>
                  <a:pt x="0" y="156046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 name="TextBox 4">
            <a:extLst>
              <a:ext uri="{FF2B5EF4-FFF2-40B4-BE49-F238E27FC236}">
                <a16:creationId xmlns:a16="http://schemas.microsoft.com/office/drawing/2014/main" id="{A893EB16-AF5E-84C1-C0D1-E7DBAAB60564}"/>
              </a:ext>
            </a:extLst>
          </p:cNvPr>
          <p:cNvSpPr txBox="1"/>
          <p:nvPr/>
        </p:nvSpPr>
        <p:spPr>
          <a:xfrm>
            <a:off x="3414711" y="1078519"/>
            <a:ext cx="10772774" cy="1259319"/>
          </a:xfrm>
          <a:prstGeom prst="rect">
            <a:avLst/>
          </a:prstGeom>
          <a:noFill/>
        </p:spPr>
        <p:txBody>
          <a:bodyPr wrap="square">
            <a:spAutoFit/>
          </a:bodyPr>
          <a:lstStyle/>
          <a:p>
            <a:pPr algn="ctr">
              <a:lnSpc>
                <a:spcPts val="9100"/>
              </a:lnSpc>
            </a:pPr>
            <a:r>
              <a:rPr lang="en-US" sz="7200" dirty="0">
                <a:solidFill>
                  <a:srgbClr val="000000"/>
                </a:solidFill>
                <a:latin typeface="Bebas Neue Bold"/>
              </a:rPr>
              <a:t>Long short-term memory</a:t>
            </a:r>
          </a:p>
        </p:txBody>
      </p:sp>
    </p:spTree>
    <p:extLst>
      <p:ext uri="{BB962C8B-B14F-4D97-AF65-F5344CB8AC3E}">
        <p14:creationId xmlns:p14="http://schemas.microsoft.com/office/powerpoint/2010/main" val="3118950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61A6AB"/>
        </a:solidFill>
        <a:effectLst/>
      </p:bgPr>
    </p:bg>
    <p:spTree>
      <p:nvGrpSpPr>
        <p:cNvPr id="1" name=""/>
        <p:cNvGrpSpPr/>
        <p:nvPr/>
      </p:nvGrpSpPr>
      <p:grpSpPr>
        <a:xfrm>
          <a:off x="0" y="0"/>
          <a:ext cx="0" cy="0"/>
          <a:chOff x="0" y="0"/>
          <a:chExt cx="0" cy="0"/>
        </a:xfrm>
      </p:grpSpPr>
      <p:sp>
        <p:nvSpPr>
          <p:cNvPr id="2" name="Freeform 2"/>
          <p:cNvSpPr/>
          <p:nvPr/>
        </p:nvSpPr>
        <p:spPr>
          <a:xfrm>
            <a:off x="152400" y="190500"/>
            <a:ext cx="17012786" cy="8289867"/>
          </a:xfrm>
          <a:custGeom>
            <a:avLst/>
            <a:gdLst/>
            <a:ahLst/>
            <a:cxnLst/>
            <a:rect l="l" t="t" r="r" b="b"/>
            <a:pathLst>
              <a:path w="17012786" h="8289867">
                <a:moveTo>
                  <a:pt x="0" y="0"/>
                </a:moveTo>
                <a:lnTo>
                  <a:pt x="17012786" y="0"/>
                </a:lnTo>
                <a:lnTo>
                  <a:pt x="17012786" y="8289867"/>
                </a:lnTo>
                <a:lnTo>
                  <a:pt x="0" y="82898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dirty="0"/>
          </a:p>
        </p:txBody>
      </p:sp>
      <p:sp>
        <p:nvSpPr>
          <p:cNvPr id="3" name="TextBox 3"/>
          <p:cNvSpPr txBox="1"/>
          <p:nvPr/>
        </p:nvSpPr>
        <p:spPr>
          <a:xfrm>
            <a:off x="3124200" y="1113825"/>
            <a:ext cx="10896600" cy="1095300"/>
          </a:xfrm>
          <a:prstGeom prst="rect">
            <a:avLst/>
          </a:prstGeom>
        </p:spPr>
        <p:txBody>
          <a:bodyPr wrap="square" lIns="0" tIns="0" rIns="0" bIns="0" rtlCol="0" anchor="t">
            <a:spAutoFit/>
          </a:bodyPr>
          <a:lstStyle/>
          <a:p>
            <a:pPr algn="ctr">
              <a:lnSpc>
                <a:spcPts val="9100"/>
              </a:lnSpc>
            </a:pPr>
            <a:r>
              <a:rPr lang="en-US" sz="6500" dirty="0">
                <a:solidFill>
                  <a:srgbClr val="000000"/>
                </a:solidFill>
                <a:latin typeface="Bebas Neue Bold"/>
              </a:rPr>
              <a:t>Long short-term memory</a:t>
            </a:r>
          </a:p>
        </p:txBody>
      </p:sp>
      <p:sp>
        <p:nvSpPr>
          <p:cNvPr id="4" name="TextBox 4"/>
          <p:cNvSpPr txBox="1"/>
          <p:nvPr/>
        </p:nvSpPr>
        <p:spPr>
          <a:xfrm>
            <a:off x="838200" y="2760215"/>
            <a:ext cx="13800467" cy="5105693"/>
          </a:xfrm>
          <a:prstGeom prst="rect">
            <a:avLst/>
          </a:prstGeom>
        </p:spPr>
        <p:txBody>
          <a:bodyPr lIns="0" tIns="0" rIns="0" bIns="0" rtlCol="0" anchor="t">
            <a:spAutoFit/>
          </a:bodyPr>
          <a:lstStyle/>
          <a:p>
            <a:pPr marL="345441" lvl="1">
              <a:lnSpc>
                <a:spcPts val="6816"/>
              </a:lnSpc>
            </a:pPr>
            <a:r>
              <a:rPr lang="en-US" sz="3200" dirty="0" err="1">
                <a:solidFill>
                  <a:srgbClr val="000000"/>
                </a:solidFill>
                <a:latin typeface="Proxima Nova"/>
              </a:rPr>
              <a:t>Gồm</a:t>
            </a:r>
            <a:r>
              <a:rPr lang="en-US" sz="3200" dirty="0">
                <a:solidFill>
                  <a:srgbClr val="000000"/>
                </a:solidFill>
                <a:latin typeface="Proxima Nova"/>
              </a:rPr>
              <a:t> 3 </a:t>
            </a:r>
            <a:r>
              <a:rPr lang="en-US" sz="3200" dirty="0" err="1">
                <a:solidFill>
                  <a:srgbClr val="000000"/>
                </a:solidFill>
                <a:latin typeface="Proxima Nova"/>
              </a:rPr>
              <a:t>thành</a:t>
            </a:r>
            <a:r>
              <a:rPr lang="en-US" sz="3200" dirty="0">
                <a:solidFill>
                  <a:srgbClr val="000000"/>
                </a:solidFill>
                <a:latin typeface="Proxima Nova"/>
              </a:rPr>
              <a:t> </a:t>
            </a:r>
            <a:r>
              <a:rPr lang="en-US" sz="3200" dirty="0" err="1">
                <a:solidFill>
                  <a:srgbClr val="000000"/>
                </a:solidFill>
                <a:latin typeface="Proxima Nova"/>
              </a:rPr>
              <a:t>phần</a:t>
            </a:r>
            <a:r>
              <a:rPr lang="en-US" sz="3200" dirty="0">
                <a:solidFill>
                  <a:srgbClr val="000000"/>
                </a:solidFill>
                <a:latin typeface="Proxima Nova"/>
              </a:rPr>
              <a:t>:</a:t>
            </a:r>
          </a:p>
          <a:p>
            <a:pPr marL="802641" lvl="1" indent="-457200">
              <a:lnSpc>
                <a:spcPts val="6816"/>
              </a:lnSpc>
              <a:buFont typeface="Arial" panose="020B0604020202020204" pitchFamily="34" charset="0"/>
              <a:buChar char="•"/>
            </a:pPr>
            <a:r>
              <a:rPr lang="en-US" sz="3200" dirty="0" err="1">
                <a:solidFill>
                  <a:srgbClr val="000000"/>
                </a:solidFill>
                <a:latin typeface="Proxima Nova"/>
              </a:rPr>
              <a:t>Quản</a:t>
            </a:r>
            <a:r>
              <a:rPr lang="en-US" sz="3200" dirty="0">
                <a:solidFill>
                  <a:srgbClr val="000000"/>
                </a:solidFill>
                <a:latin typeface="Proxima Nova"/>
              </a:rPr>
              <a:t> </a:t>
            </a:r>
            <a:r>
              <a:rPr lang="en-US" sz="3200" dirty="0" err="1">
                <a:solidFill>
                  <a:srgbClr val="000000"/>
                </a:solidFill>
                <a:latin typeface="Proxima Nova"/>
              </a:rPr>
              <a:t>lý</a:t>
            </a:r>
            <a:r>
              <a:rPr lang="en-US" sz="3200" dirty="0">
                <a:solidFill>
                  <a:srgbClr val="000000"/>
                </a:solidFill>
                <a:latin typeface="Proxima Nova"/>
              </a:rPr>
              <a:t> </a:t>
            </a:r>
            <a:r>
              <a:rPr lang="en-US" sz="3200" dirty="0" err="1">
                <a:solidFill>
                  <a:srgbClr val="000000"/>
                </a:solidFill>
                <a:latin typeface="Proxima Nova"/>
              </a:rPr>
              <a:t>việc</a:t>
            </a:r>
            <a:r>
              <a:rPr lang="en-US" sz="3200" dirty="0">
                <a:solidFill>
                  <a:srgbClr val="000000"/>
                </a:solidFill>
                <a:latin typeface="Proxima Nova"/>
              </a:rPr>
              <a:t> </a:t>
            </a:r>
            <a:r>
              <a:rPr lang="en-US" sz="3200" dirty="0" err="1">
                <a:solidFill>
                  <a:srgbClr val="000000"/>
                </a:solidFill>
                <a:latin typeface="Proxima Nova"/>
              </a:rPr>
              <a:t>thông</a:t>
            </a:r>
            <a:r>
              <a:rPr lang="en-US" sz="3200" dirty="0">
                <a:solidFill>
                  <a:srgbClr val="000000"/>
                </a:solidFill>
                <a:latin typeface="Proxima Nova"/>
              </a:rPr>
              <a:t> tin </a:t>
            </a:r>
            <a:r>
              <a:rPr lang="en-US" sz="3200" dirty="0" err="1">
                <a:solidFill>
                  <a:srgbClr val="000000"/>
                </a:solidFill>
                <a:latin typeface="Proxima Nova"/>
              </a:rPr>
              <a:t>đến</a:t>
            </a:r>
            <a:r>
              <a:rPr lang="en-US" sz="3200" dirty="0">
                <a:solidFill>
                  <a:srgbClr val="000000"/>
                </a:solidFill>
                <a:latin typeface="Proxima Nova"/>
              </a:rPr>
              <a:t> </a:t>
            </a:r>
            <a:r>
              <a:rPr lang="en-US" sz="3200" dirty="0" err="1">
                <a:solidFill>
                  <a:srgbClr val="000000"/>
                </a:solidFill>
                <a:latin typeface="Proxima Nova"/>
              </a:rPr>
              <a:t>từ</a:t>
            </a:r>
            <a:r>
              <a:rPr lang="en-US" sz="3200" dirty="0">
                <a:solidFill>
                  <a:srgbClr val="000000"/>
                </a:solidFill>
                <a:latin typeface="Proxima Nova"/>
              </a:rPr>
              <a:t> </a:t>
            </a:r>
            <a:r>
              <a:rPr lang="en-US" sz="3200" dirty="0" err="1">
                <a:solidFill>
                  <a:srgbClr val="000000"/>
                </a:solidFill>
                <a:latin typeface="Proxima Nova"/>
              </a:rPr>
              <a:t>trạng</a:t>
            </a:r>
            <a:r>
              <a:rPr lang="en-US" sz="3200" dirty="0">
                <a:solidFill>
                  <a:srgbClr val="000000"/>
                </a:solidFill>
                <a:latin typeface="Proxima Nova"/>
              </a:rPr>
              <a:t> </a:t>
            </a:r>
            <a:r>
              <a:rPr lang="en-US" sz="3200" dirty="0" err="1">
                <a:solidFill>
                  <a:srgbClr val="000000"/>
                </a:solidFill>
                <a:latin typeface="Proxima Nova"/>
              </a:rPr>
              <a:t>thái</a:t>
            </a:r>
            <a:r>
              <a:rPr lang="en-US" sz="3200" dirty="0">
                <a:solidFill>
                  <a:srgbClr val="000000"/>
                </a:solidFill>
                <a:latin typeface="Proxima Nova"/>
              </a:rPr>
              <a:t> </a:t>
            </a:r>
            <a:r>
              <a:rPr lang="en-US" sz="3200" dirty="0" err="1">
                <a:solidFill>
                  <a:srgbClr val="000000"/>
                </a:solidFill>
                <a:latin typeface="Proxima Nova"/>
              </a:rPr>
              <a:t>trước</a:t>
            </a:r>
            <a:r>
              <a:rPr lang="en-US" sz="3200" dirty="0">
                <a:solidFill>
                  <a:srgbClr val="000000"/>
                </a:solidFill>
                <a:latin typeface="Proxima Nova"/>
              </a:rPr>
              <a:t> </a:t>
            </a:r>
            <a:r>
              <a:rPr lang="en-US" sz="3200" dirty="0" err="1">
                <a:solidFill>
                  <a:srgbClr val="000000"/>
                </a:solidFill>
                <a:latin typeface="Proxima Nova"/>
              </a:rPr>
              <a:t>sẽ</a:t>
            </a:r>
            <a:r>
              <a:rPr lang="en-US" sz="3200" dirty="0">
                <a:solidFill>
                  <a:srgbClr val="000000"/>
                </a:solidFill>
                <a:latin typeface="Proxima Nova"/>
              </a:rPr>
              <a:t> </a:t>
            </a:r>
            <a:r>
              <a:rPr lang="en-US" sz="3200" dirty="0" err="1">
                <a:solidFill>
                  <a:srgbClr val="000000"/>
                </a:solidFill>
                <a:latin typeface="Proxima Nova"/>
              </a:rPr>
              <a:t>được</a:t>
            </a:r>
            <a:r>
              <a:rPr lang="en-US" sz="3200" dirty="0">
                <a:solidFill>
                  <a:srgbClr val="000000"/>
                </a:solidFill>
                <a:latin typeface="Proxima Nova"/>
              </a:rPr>
              <a:t> </a:t>
            </a:r>
            <a:r>
              <a:rPr lang="en-US" sz="3200" dirty="0" err="1">
                <a:solidFill>
                  <a:srgbClr val="000000"/>
                </a:solidFill>
                <a:latin typeface="Proxima Nova"/>
              </a:rPr>
              <a:t>giữ</a:t>
            </a:r>
            <a:r>
              <a:rPr lang="en-US" sz="3200" dirty="0">
                <a:solidFill>
                  <a:srgbClr val="000000"/>
                </a:solidFill>
                <a:latin typeface="Proxima Nova"/>
              </a:rPr>
              <a:t> </a:t>
            </a:r>
            <a:r>
              <a:rPr lang="en-US" sz="3200" dirty="0" err="1">
                <a:solidFill>
                  <a:srgbClr val="000000"/>
                </a:solidFill>
                <a:latin typeface="Proxima Nova"/>
              </a:rPr>
              <a:t>lại</a:t>
            </a:r>
            <a:r>
              <a:rPr lang="en-US" sz="3200" dirty="0">
                <a:solidFill>
                  <a:srgbClr val="000000"/>
                </a:solidFill>
                <a:latin typeface="Proxima Nova"/>
              </a:rPr>
              <a:t> </a:t>
            </a:r>
            <a:r>
              <a:rPr lang="en-US" sz="3200" dirty="0" err="1">
                <a:solidFill>
                  <a:srgbClr val="000000"/>
                </a:solidFill>
                <a:latin typeface="Proxima Nova"/>
              </a:rPr>
              <a:t>hoặc</a:t>
            </a:r>
            <a:r>
              <a:rPr lang="en-US" sz="3200" dirty="0">
                <a:solidFill>
                  <a:srgbClr val="000000"/>
                </a:solidFill>
                <a:latin typeface="Proxima Nova"/>
              </a:rPr>
              <a:t> </a:t>
            </a:r>
            <a:r>
              <a:rPr lang="en-US" sz="3200" dirty="0" err="1">
                <a:solidFill>
                  <a:srgbClr val="000000"/>
                </a:solidFill>
                <a:latin typeface="Proxima Nova"/>
              </a:rPr>
              <a:t>loại</a:t>
            </a:r>
            <a:r>
              <a:rPr lang="en-US" sz="3200" dirty="0">
                <a:solidFill>
                  <a:srgbClr val="000000"/>
                </a:solidFill>
                <a:latin typeface="Proxima Nova"/>
              </a:rPr>
              <a:t> </a:t>
            </a:r>
            <a:r>
              <a:rPr lang="en-US" sz="3200" dirty="0" err="1">
                <a:solidFill>
                  <a:srgbClr val="000000"/>
                </a:solidFill>
                <a:latin typeface="Proxima Nova"/>
              </a:rPr>
              <a:t>bỏ</a:t>
            </a:r>
            <a:r>
              <a:rPr lang="en-US" sz="3200" dirty="0">
                <a:solidFill>
                  <a:srgbClr val="000000"/>
                </a:solidFill>
                <a:latin typeface="Proxima Nova"/>
              </a:rPr>
              <a:t> (</a:t>
            </a:r>
            <a:r>
              <a:rPr lang="en-US" sz="3200" dirty="0" err="1">
                <a:solidFill>
                  <a:srgbClr val="000000"/>
                </a:solidFill>
                <a:latin typeface="Proxima Nova"/>
              </a:rPr>
              <a:t>nếu</a:t>
            </a:r>
            <a:r>
              <a:rPr lang="en-US" sz="3200" dirty="0">
                <a:solidFill>
                  <a:srgbClr val="000000"/>
                </a:solidFill>
                <a:latin typeface="Proxima Nova"/>
              </a:rPr>
              <a:t> </a:t>
            </a:r>
            <a:r>
              <a:rPr lang="en-US" sz="3200" dirty="0" err="1">
                <a:solidFill>
                  <a:srgbClr val="000000"/>
                </a:solidFill>
                <a:latin typeface="Proxima Nova"/>
              </a:rPr>
              <a:t>thông</a:t>
            </a:r>
            <a:r>
              <a:rPr lang="en-US" sz="3200" dirty="0">
                <a:solidFill>
                  <a:srgbClr val="000000"/>
                </a:solidFill>
                <a:latin typeface="Proxima Nova"/>
              </a:rPr>
              <a:t> tin </a:t>
            </a:r>
            <a:r>
              <a:rPr lang="en-US" sz="3200" dirty="0" err="1">
                <a:solidFill>
                  <a:srgbClr val="000000"/>
                </a:solidFill>
                <a:latin typeface="Proxima Nova"/>
              </a:rPr>
              <a:t>không</a:t>
            </a:r>
            <a:r>
              <a:rPr lang="en-US" sz="3200" dirty="0">
                <a:solidFill>
                  <a:srgbClr val="000000"/>
                </a:solidFill>
                <a:latin typeface="Proxima Nova"/>
              </a:rPr>
              <a:t> </a:t>
            </a:r>
            <a:r>
              <a:rPr lang="en-US" sz="3200" dirty="0" err="1">
                <a:solidFill>
                  <a:srgbClr val="000000"/>
                </a:solidFill>
                <a:latin typeface="Proxima Nova"/>
              </a:rPr>
              <a:t>liên</a:t>
            </a:r>
            <a:r>
              <a:rPr lang="en-US" sz="3200" dirty="0">
                <a:solidFill>
                  <a:srgbClr val="000000"/>
                </a:solidFill>
                <a:latin typeface="Proxima Nova"/>
              </a:rPr>
              <a:t> </a:t>
            </a:r>
            <a:r>
              <a:rPr lang="en-US" sz="3200" dirty="0" err="1">
                <a:solidFill>
                  <a:srgbClr val="000000"/>
                </a:solidFill>
                <a:latin typeface="Proxima Nova"/>
              </a:rPr>
              <a:t>quan</a:t>
            </a:r>
            <a:r>
              <a:rPr lang="en-US" sz="3200" dirty="0">
                <a:solidFill>
                  <a:srgbClr val="000000"/>
                </a:solidFill>
                <a:latin typeface="Proxima Nova"/>
              </a:rPr>
              <a:t>).</a:t>
            </a:r>
          </a:p>
          <a:p>
            <a:pPr marL="802641" lvl="1" indent="-457200">
              <a:lnSpc>
                <a:spcPts val="6816"/>
              </a:lnSpc>
              <a:buFont typeface="Arial" panose="020B0604020202020204" pitchFamily="34" charset="0"/>
              <a:buChar char="•"/>
            </a:pPr>
            <a:r>
              <a:rPr lang="en-US" sz="3200" dirty="0" err="1">
                <a:solidFill>
                  <a:srgbClr val="000000"/>
                </a:solidFill>
                <a:latin typeface="Proxima Nova"/>
              </a:rPr>
              <a:t>Quản</a:t>
            </a:r>
            <a:r>
              <a:rPr lang="en-US" sz="3200" dirty="0">
                <a:solidFill>
                  <a:srgbClr val="000000"/>
                </a:solidFill>
                <a:latin typeface="Proxima Nova"/>
              </a:rPr>
              <a:t> </a:t>
            </a:r>
            <a:r>
              <a:rPr lang="en-US" sz="3200" dirty="0" err="1">
                <a:solidFill>
                  <a:srgbClr val="000000"/>
                </a:solidFill>
                <a:latin typeface="Proxima Nova"/>
              </a:rPr>
              <a:t>lý</a:t>
            </a:r>
            <a:r>
              <a:rPr lang="en-US" sz="3200" dirty="0">
                <a:solidFill>
                  <a:srgbClr val="000000"/>
                </a:solidFill>
                <a:latin typeface="Proxima Nova"/>
              </a:rPr>
              <a:t> </a:t>
            </a:r>
            <a:r>
              <a:rPr lang="en-US" sz="3200" dirty="0" err="1">
                <a:solidFill>
                  <a:srgbClr val="000000"/>
                </a:solidFill>
                <a:latin typeface="Proxima Nova"/>
              </a:rPr>
              <a:t>việc</a:t>
            </a:r>
            <a:r>
              <a:rPr lang="en-US" sz="3200" dirty="0">
                <a:solidFill>
                  <a:srgbClr val="000000"/>
                </a:solidFill>
                <a:latin typeface="Proxima Nova"/>
              </a:rPr>
              <a:t> </a:t>
            </a:r>
            <a:r>
              <a:rPr lang="en-US" sz="3200" dirty="0" err="1">
                <a:solidFill>
                  <a:srgbClr val="000000"/>
                </a:solidFill>
                <a:latin typeface="Proxima Nova"/>
              </a:rPr>
              <a:t>học</a:t>
            </a:r>
            <a:r>
              <a:rPr lang="en-US" sz="3200" dirty="0">
                <a:solidFill>
                  <a:srgbClr val="000000"/>
                </a:solidFill>
                <a:latin typeface="Proxima Nova"/>
              </a:rPr>
              <a:t> </a:t>
            </a:r>
            <a:r>
              <a:rPr lang="en-US" sz="3200" dirty="0" err="1">
                <a:solidFill>
                  <a:srgbClr val="000000"/>
                </a:solidFill>
                <a:latin typeface="Proxima Nova"/>
              </a:rPr>
              <a:t>thông</a:t>
            </a:r>
            <a:r>
              <a:rPr lang="en-US" sz="3200" dirty="0">
                <a:solidFill>
                  <a:srgbClr val="000000"/>
                </a:solidFill>
                <a:latin typeface="Proxima Nova"/>
              </a:rPr>
              <a:t> tin </a:t>
            </a:r>
            <a:r>
              <a:rPr lang="en-US" sz="3200" dirty="0" err="1">
                <a:solidFill>
                  <a:srgbClr val="000000"/>
                </a:solidFill>
                <a:latin typeface="Proxima Nova"/>
              </a:rPr>
              <a:t>mới</a:t>
            </a:r>
            <a:r>
              <a:rPr lang="en-US" sz="3200" dirty="0">
                <a:solidFill>
                  <a:srgbClr val="000000"/>
                </a:solidFill>
                <a:latin typeface="Proxima Nova"/>
              </a:rPr>
              <a:t> </a:t>
            </a:r>
            <a:r>
              <a:rPr lang="en-US" sz="3200" dirty="0" err="1">
                <a:solidFill>
                  <a:srgbClr val="000000"/>
                </a:solidFill>
                <a:latin typeface="Proxima Nova"/>
              </a:rPr>
              <a:t>từ</a:t>
            </a:r>
            <a:r>
              <a:rPr lang="en-US" sz="3200" dirty="0">
                <a:solidFill>
                  <a:srgbClr val="000000"/>
                </a:solidFill>
                <a:latin typeface="Proxima Nova"/>
              </a:rPr>
              <a:t> </a:t>
            </a:r>
            <a:r>
              <a:rPr lang="en-US" sz="3200" dirty="0" err="1">
                <a:solidFill>
                  <a:srgbClr val="000000"/>
                </a:solidFill>
                <a:latin typeface="Proxima Nova"/>
              </a:rPr>
              <a:t>đầu</a:t>
            </a:r>
            <a:r>
              <a:rPr lang="en-US" sz="3200" dirty="0">
                <a:solidFill>
                  <a:srgbClr val="000000"/>
                </a:solidFill>
                <a:latin typeface="Proxima Nova"/>
              </a:rPr>
              <a:t> </a:t>
            </a:r>
            <a:r>
              <a:rPr lang="en-US" sz="3200" dirty="0" err="1">
                <a:solidFill>
                  <a:srgbClr val="000000"/>
                </a:solidFill>
                <a:latin typeface="Proxima Nova"/>
              </a:rPr>
              <a:t>vào</a:t>
            </a:r>
            <a:r>
              <a:rPr lang="en-US" sz="3200" dirty="0">
                <a:solidFill>
                  <a:srgbClr val="000000"/>
                </a:solidFill>
                <a:latin typeface="Proxima Nova"/>
              </a:rPr>
              <a:t>.</a:t>
            </a:r>
          </a:p>
          <a:p>
            <a:pPr marL="802641" lvl="1" indent="-457200">
              <a:lnSpc>
                <a:spcPts val="6816"/>
              </a:lnSpc>
              <a:buFont typeface="Arial" panose="020B0604020202020204" pitchFamily="34" charset="0"/>
              <a:buChar char="•"/>
            </a:pPr>
            <a:r>
              <a:rPr lang="en-US" sz="3200" dirty="0" err="1">
                <a:solidFill>
                  <a:srgbClr val="000000"/>
                </a:solidFill>
                <a:latin typeface="Proxima Nova"/>
              </a:rPr>
              <a:t>Quản</a:t>
            </a:r>
            <a:r>
              <a:rPr lang="en-US" sz="3200" dirty="0">
                <a:solidFill>
                  <a:srgbClr val="000000"/>
                </a:solidFill>
                <a:latin typeface="Proxima Nova"/>
              </a:rPr>
              <a:t> </a:t>
            </a:r>
            <a:r>
              <a:rPr lang="en-US" sz="3200" dirty="0" err="1">
                <a:solidFill>
                  <a:srgbClr val="000000"/>
                </a:solidFill>
                <a:latin typeface="Proxima Nova"/>
              </a:rPr>
              <a:t>lý</a:t>
            </a:r>
            <a:r>
              <a:rPr lang="en-US" sz="3200" dirty="0">
                <a:solidFill>
                  <a:srgbClr val="000000"/>
                </a:solidFill>
                <a:latin typeface="Proxima Nova"/>
              </a:rPr>
              <a:t> </a:t>
            </a:r>
            <a:r>
              <a:rPr lang="en-US" sz="3200" dirty="0" err="1">
                <a:solidFill>
                  <a:srgbClr val="000000"/>
                </a:solidFill>
                <a:latin typeface="Proxima Nova"/>
              </a:rPr>
              <a:t>việc</a:t>
            </a:r>
            <a:r>
              <a:rPr lang="en-US" sz="3200" dirty="0">
                <a:solidFill>
                  <a:srgbClr val="000000"/>
                </a:solidFill>
                <a:latin typeface="Proxima Nova"/>
              </a:rPr>
              <a:t> </a:t>
            </a:r>
            <a:r>
              <a:rPr lang="en-US" sz="3200" dirty="0" err="1">
                <a:solidFill>
                  <a:srgbClr val="000000"/>
                </a:solidFill>
                <a:latin typeface="Proxima Nova"/>
              </a:rPr>
              <a:t>đưa</a:t>
            </a:r>
            <a:r>
              <a:rPr lang="en-US" sz="3200" dirty="0">
                <a:solidFill>
                  <a:srgbClr val="000000"/>
                </a:solidFill>
                <a:latin typeface="Proxima Nova"/>
              </a:rPr>
              <a:t> </a:t>
            </a:r>
            <a:r>
              <a:rPr lang="en-US" sz="3200" dirty="0" err="1">
                <a:solidFill>
                  <a:srgbClr val="000000"/>
                </a:solidFill>
                <a:latin typeface="Proxima Nova"/>
              </a:rPr>
              <a:t>thông</a:t>
            </a:r>
            <a:r>
              <a:rPr lang="en-US" sz="3200" dirty="0">
                <a:solidFill>
                  <a:srgbClr val="000000"/>
                </a:solidFill>
                <a:latin typeface="Proxima Nova"/>
              </a:rPr>
              <a:t> tin </a:t>
            </a:r>
            <a:r>
              <a:rPr lang="en-US" sz="3200" dirty="0" err="1">
                <a:solidFill>
                  <a:srgbClr val="000000"/>
                </a:solidFill>
                <a:latin typeface="Proxima Nova"/>
              </a:rPr>
              <a:t>mới</a:t>
            </a:r>
            <a:r>
              <a:rPr lang="en-US" sz="3200" dirty="0">
                <a:solidFill>
                  <a:srgbClr val="000000"/>
                </a:solidFill>
                <a:latin typeface="Proxima Nova"/>
              </a:rPr>
              <a:t> </a:t>
            </a:r>
            <a:r>
              <a:rPr lang="en-US" sz="3200" dirty="0" err="1">
                <a:solidFill>
                  <a:srgbClr val="000000"/>
                </a:solidFill>
                <a:latin typeface="Proxima Nova"/>
              </a:rPr>
              <a:t>cập</a:t>
            </a:r>
            <a:r>
              <a:rPr lang="en-US" sz="3200" dirty="0">
                <a:solidFill>
                  <a:srgbClr val="000000"/>
                </a:solidFill>
                <a:latin typeface="Proxima Nova"/>
              </a:rPr>
              <a:t> </a:t>
            </a:r>
            <a:r>
              <a:rPr lang="en-US" sz="3200" dirty="0" err="1">
                <a:solidFill>
                  <a:srgbClr val="000000"/>
                </a:solidFill>
                <a:latin typeface="Proxima Nova"/>
              </a:rPr>
              <a:t>nhật</a:t>
            </a:r>
            <a:r>
              <a:rPr lang="en-US" sz="3200" dirty="0">
                <a:solidFill>
                  <a:srgbClr val="000000"/>
                </a:solidFill>
                <a:latin typeface="Proxima Nova"/>
              </a:rPr>
              <a:t> </a:t>
            </a:r>
            <a:r>
              <a:rPr lang="en-US" sz="3200" dirty="0" err="1">
                <a:solidFill>
                  <a:srgbClr val="000000"/>
                </a:solidFill>
                <a:latin typeface="Proxima Nova"/>
              </a:rPr>
              <a:t>vào</a:t>
            </a:r>
            <a:r>
              <a:rPr lang="en-US" sz="3200" dirty="0">
                <a:solidFill>
                  <a:srgbClr val="000000"/>
                </a:solidFill>
                <a:latin typeface="Proxima Nova"/>
              </a:rPr>
              <a:t> </a:t>
            </a:r>
            <a:r>
              <a:rPr lang="en-US" sz="3200" dirty="0" err="1">
                <a:solidFill>
                  <a:srgbClr val="000000"/>
                </a:solidFill>
                <a:latin typeface="Proxima Nova"/>
              </a:rPr>
              <a:t>trạng</a:t>
            </a:r>
            <a:r>
              <a:rPr lang="en-US" sz="3200" dirty="0">
                <a:solidFill>
                  <a:srgbClr val="000000"/>
                </a:solidFill>
                <a:latin typeface="Proxima Nova"/>
              </a:rPr>
              <a:t> </a:t>
            </a:r>
            <a:r>
              <a:rPr lang="en-US" sz="3200" dirty="0" err="1">
                <a:solidFill>
                  <a:srgbClr val="000000"/>
                </a:solidFill>
                <a:latin typeface="Proxima Nova"/>
              </a:rPr>
              <a:t>thái</a:t>
            </a:r>
            <a:r>
              <a:rPr lang="en-US" sz="3200" dirty="0">
                <a:solidFill>
                  <a:srgbClr val="000000"/>
                </a:solidFill>
                <a:latin typeface="Proxima Nova"/>
              </a:rPr>
              <a:t> </a:t>
            </a:r>
            <a:r>
              <a:rPr lang="en-US" sz="3200" dirty="0" err="1">
                <a:solidFill>
                  <a:srgbClr val="000000"/>
                </a:solidFill>
                <a:latin typeface="Proxima Nova"/>
              </a:rPr>
              <a:t>kế</a:t>
            </a:r>
            <a:r>
              <a:rPr lang="en-US" sz="3200" dirty="0">
                <a:solidFill>
                  <a:srgbClr val="000000"/>
                </a:solidFill>
                <a:latin typeface="Proxima Nova"/>
              </a:rPr>
              <a:t> </a:t>
            </a:r>
            <a:r>
              <a:rPr lang="en-US" sz="3200" dirty="0" err="1">
                <a:solidFill>
                  <a:srgbClr val="000000"/>
                </a:solidFill>
                <a:latin typeface="Proxima Nova"/>
              </a:rPr>
              <a:t>tiếp</a:t>
            </a:r>
            <a:r>
              <a:rPr lang="en-US" sz="3200" dirty="0">
                <a:solidFill>
                  <a:srgbClr val="000000"/>
                </a:solidFill>
                <a:latin typeface="Proxima Nova"/>
              </a:rPr>
              <a:t>.</a:t>
            </a:r>
          </a:p>
          <a:p>
            <a:pPr marL="345441" lvl="1">
              <a:lnSpc>
                <a:spcPts val="6816"/>
              </a:lnSpc>
            </a:pPr>
            <a:r>
              <a:rPr lang="en-US" sz="3200" dirty="0">
                <a:solidFill>
                  <a:srgbClr val="000000"/>
                </a:solidFill>
                <a:latin typeface="Proxima Nova"/>
              </a:rPr>
              <a:t>* 3 </a:t>
            </a:r>
            <a:r>
              <a:rPr lang="en-US" sz="3200" dirty="0" err="1">
                <a:solidFill>
                  <a:srgbClr val="000000"/>
                </a:solidFill>
                <a:latin typeface="Proxima Nova"/>
              </a:rPr>
              <a:t>thành</a:t>
            </a:r>
            <a:r>
              <a:rPr lang="en-US" sz="3200" dirty="0">
                <a:solidFill>
                  <a:srgbClr val="000000"/>
                </a:solidFill>
                <a:latin typeface="Proxima Nova"/>
              </a:rPr>
              <a:t> </a:t>
            </a:r>
            <a:r>
              <a:rPr lang="en-US" sz="3200" dirty="0" err="1">
                <a:solidFill>
                  <a:srgbClr val="000000"/>
                </a:solidFill>
                <a:latin typeface="Proxima Nova"/>
              </a:rPr>
              <a:t>phần</a:t>
            </a:r>
            <a:r>
              <a:rPr lang="en-US" sz="3200" dirty="0">
                <a:solidFill>
                  <a:srgbClr val="000000"/>
                </a:solidFill>
                <a:latin typeface="Proxima Nova"/>
              </a:rPr>
              <a:t> </a:t>
            </a:r>
            <a:r>
              <a:rPr lang="en-US" sz="3200" dirty="0" err="1">
                <a:solidFill>
                  <a:srgbClr val="000000"/>
                </a:solidFill>
                <a:latin typeface="Proxima Nova"/>
              </a:rPr>
              <a:t>còn</a:t>
            </a:r>
            <a:r>
              <a:rPr lang="en-US" sz="3200" dirty="0">
                <a:solidFill>
                  <a:srgbClr val="000000"/>
                </a:solidFill>
                <a:latin typeface="Proxima Nova"/>
              </a:rPr>
              <a:t> </a:t>
            </a:r>
            <a:r>
              <a:rPr lang="en-US" sz="3200" dirty="0" err="1">
                <a:solidFill>
                  <a:srgbClr val="000000"/>
                </a:solidFill>
                <a:latin typeface="Proxima Nova"/>
              </a:rPr>
              <a:t>gọi</a:t>
            </a:r>
            <a:r>
              <a:rPr lang="en-US" sz="3200" dirty="0">
                <a:solidFill>
                  <a:srgbClr val="000000"/>
                </a:solidFill>
                <a:latin typeface="Proxima Nova"/>
              </a:rPr>
              <a:t> </a:t>
            </a:r>
            <a:r>
              <a:rPr lang="en-US" sz="3200" dirty="0" err="1">
                <a:solidFill>
                  <a:srgbClr val="000000"/>
                </a:solidFill>
                <a:latin typeface="Proxima Nova"/>
              </a:rPr>
              <a:t>là</a:t>
            </a:r>
            <a:r>
              <a:rPr lang="en-US" sz="3200" dirty="0">
                <a:solidFill>
                  <a:srgbClr val="000000"/>
                </a:solidFill>
                <a:latin typeface="Proxima Nova"/>
              </a:rPr>
              <a:t> </a:t>
            </a:r>
            <a:r>
              <a:rPr lang="en-US" sz="3200" dirty="0" err="1">
                <a:solidFill>
                  <a:srgbClr val="000000"/>
                </a:solidFill>
                <a:latin typeface="Proxima Nova"/>
              </a:rPr>
              <a:t>các</a:t>
            </a:r>
            <a:r>
              <a:rPr lang="en-US" sz="3200" dirty="0">
                <a:solidFill>
                  <a:srgbClr val="000000"/>
                </a:solidFill>
                <a:latin typeface="Proxima Nova"/>
              </a:rPr>
              <a:t> </a:t>
            </a:r>
            <a:r>
              <a:rPr lang="en-US" sz="3200" dirty="0" err="1">
                <a:solidFill>
                  <a:srgbClr val="000000"/>
                </a:solidFill>
                <a:latin typeface="Proxima Nova"/>
              </a:rPr>
              <a:t>cổng</a:t>
            </a:r>
            <a:r>
              <a:rPr lang="en-US" sz="3200" dirty="0">
                <a:solidFill>
                  <a:srgbClr val="000000"/>
                </a:solidFill>
                <a:latin typeface="Proxima Nova"/>
              </a:rPr>
              <a:t>: </a:t>
            </a:r>
            <a:r>
              <a:rPr lang="en-US" sz="3200" dirty="0" err="1">
                <a:solidFill>
                  <a:srgbClr val="000000"/>
                </a:solidFill>
                <a:latin typeface="Proxima Nova"/>
              </a:rPr>
              <a:t>cổng</a:t>
            </a:r>
            <a:r>
              <a:rPr lang="en-US" sz="3200" dirty="0">
                <a:solidFill>
                  <a:srgbClr val="000000"/>
                </a:solidFill>
                <a:latin typeface="Proxima Nova"/>
              </a:rPr>
              <a:t> </a:t>
            </a:r>
            <a:r>
              <a:rPr lang="en-US" sz="3200" dirty="0" err="1">
                <a:solidFill>
                  <a:srgbClr val="000000"/>
                </a:solidFill>
                <a:latin typeface="Proxima Nova"/>
              </a:rPr>
              <a:t>quên</a:t>
            </a:r>
            <a:r>
              <a:rPr lang="en-US" sz="3200" dirty="0">
                <a:solidFill>
                  <a:srgbClr val="000000"/>
                </a:solidFill>
                <a:latin typeface="Proxima Nova"/>
              </a:rPr>
              <a:t>, </a:t>
            </a:r>
            <a:r>
              <a:rPr lang="en-US" sz="3200" dirty="0" err="1">
                <a:solidFill>
                  <a:srgbClr val="000000"/>
                </a:solidFill>
                <a:latin typeface="Proxima Nova"/>
              </a:rPr>
              <a:t>cổng</a:t>
            </a:r>
            <a:r>
              <a:rPr lang="en-US" sz="3200" dirty="0">
                <a:solidFill>
                  <a:srgbClr val="000000"/>
                </a:solidFill>
                <a:latin typeface="Proxima Nova"/>
              </a:rPr>
              <a:t> </a:t>
            </a:r>
            <a:r>
              <a:rPr lang="en-US" sz="3200" dirty="0" err="1">
                <a:solidFill>
                  <a:srgbClr val="000000"/>
                </a:solidFill>
                <a:latin typeface="Proxima Nova"/>
              </a:rPr>
              <a:t>vào</a:t>
            </a:r>
            <a:r>
              <a:rPr lang="en-US" sz="3200" dirty="0">
                <a:solidFill>
                  <a:srgbClr val="000000"/>
                </a:solidFill>
                <a:latin typeface="Proxima Nova"/>
              </a:rPr>
              <a:t> </a:t>
            </a:r>
            <a:r>
              <a:rPr lang="en-US" sz="3200" dirty="0" err="1">
                <a:solidFill>
                  <a:srgbClr val="000000"/>
                </a:solidFill>
                <a:latin typeface="Proxima Nova"/>
              </a:rPr>
              <a:t>và</a:t>
            </a:r>
            <a:r>
              <a:rPr lang="en-US" sz="3200" dirty="0">
                <a:solidFill>
                  <a:srgbClr val="000000"/>
                </a:solidFill>
                <a:latin typeface="Proxima Nova"/>
              </a:rPr>
              <a:t> </a:t>
            </a:r>
            <a:r>
              <a:rPr lang="en-US" sz="3200" dirty="0" err="1">
                <a:solidFill>
                  <a:srgbClr val="000000"/>
                </a:solidFill>
                <a:latin typeface="Proxima Nova"/>
              </a:rPr>
              <a:t>cổng</a:t>
            </a:r>
            <a:r>
              <a:rPr lang="en-US" sz="3200" dirty="0">
                <a:solidFill>
                  <a:srgbClr val="000000"/>
                </a:solidFill>
                <a:latin typeface="Proxima Nova"/>
              </a:rPr>
              <a:t> </a:t>
            </a:r>
            <a:r>
              <a:rPr lang="en-US" sz="3200" dirty="0" err="1">
                <a:solidFill>
                  <a:srgbClr val="000000"/>
                </a:solidFill>
                <a:latin typeface="Proxima Nova"/>
              </a:rPr>
              <a:t>ra</a:t>
            </a:r>
            <a:endParaRPr lang="en-US" sz="3200" dirty="0">
              <a:solidFill>
                <a:srgbClr val="000000"/>
              </a:solidFill>
              <a:latin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61A6AB"/>
        </a:solidFill>
        <a:effectLst/>
      </p:bgPr>
    </p:bg>
    <p:spTree>
      <p:nvGrpSpPr>
        <p:cNvPr id="1" name=""/>
        <p:cNvGrpSpPr/>
        <p:nvPr/>
      </p:nvGrpSpPr>
      <p:grpSpPr>
        <a:xfrm>
          <a:off x="0" y="0"/>
          <a:ext cx="0" cy="0"/>
          <a:chOff x="0" y="0"/>
          <a:chExt cx="0" cy="0"/>
        </a:xfrm>
      </p:grpSpPr>
      <p:grpSp>
        <p:nvGrpSpPr>
          <p:cNvPr id="2" name="Group 2"/>
          <p:cNvGrpSpPr/>
          <p:nvPr/>
        </p:nvGrpSpPr>
        <p:grpSpPr>
          <a:xfrm>
            <a:off x="1282049" y="2680082"/>
            <a:ext cx="15723901" cy="6366762"/>
            <a:chOff x="0" y="0"/>
            <a:chExt cx="4141274" cy="1676843"/>
          </a:xfrm>
        </p:grpSpPr>
        <p:sp>
          <p:nvSpPr>
            <p:cNvPr id="3" name="Freeform 3"/>
            <p:cNvSpPr/>
            <p:nvPr/>
          </p:nvSpPr>
          <p:spPr>
            <a:xfrm>
              <a:off x="0" y="0"/>
              <a:ext cx="4141274" cy="1676843"/>
            </a:xfrm>
            <a:custGeom>
              <a:avLst/>
              <a:gdLst/>
              <a:ahLst/>
              <a:cxnLst/>
              <a:rect l="l" t="t" r="r" b="b"/>
              <a:pathLst>
                <a:path w="4141274" h="1676843">
                  <a:moveTo>
                    <a:pt x="25111" y="0"/>
                  </a:moveTo>
                  <a:lnTo>
                    <a:pt x="4116163" y="0"/>
                  </a:lnTo>
                  <a:cubicBezTo>
                    <a:pt x="4122824" y="0"/>
                    <a:pt x="4129210" y="2646"/>
                    <a:pt x="4133920" y="7355"/>
                  </a:cubicBezTo>
                  <a:cubicBezTo>
                    <a:pt x="4138629" y="12064"/>
                    <a:pt x="4141274" y="18451"/>
                    <a:pt x="4141274" y="25111"/>
                  </a:cubicBezTo>
                  <a:lnTo>
                    <a:pt x="4141274" y="1651732"/>
                  </a:lnTo>
                  <a:cubicBezTo>
                    <a:pt x="4141274" y="1665600"/>
                    <a:pt x="4130032" y="1676843"/>
                    <a:pt x="4116163" y="1676843"/>
                  </a:cubicBezTo>
                  <a:lnTo>
                    <a:pt x="25111" y="1676843"/>
                  </a:lnTo>
                  <a:cubicBezTo>
                    <a:pt x="18451" y="1676843"/>
                    <a:pt x="12064" y="1674197"/>
                    <a:pt x="7355" y="1669488"/>
                  </a:cubicBezTo>
                  <a:cubicBezTo>
                    <a:pt x="2646" y="1664779"/>
                    <a:pt x="0" y="1658392"/>
                    <a:pt x="0" y="1651732"/>
                  </a:cubicBezTo>
                  <a:lnTo>
                    <a:pt x="0" y="25111"/>
                  </a:lnTo>
                  <a:cubicBezTo>
                    <a:pt x="0" y="18451"/>
                    <a:pt x="2646" y="12064"/>
                    <a:pt x="7355" y="7355"/>
                  </a:cubicBezTo>
                  <a:cubicBezTo>
                    <a:pt x="12064" y="2646"/>
                    <a:pt x="18451" y="0"/>
                    <a:pt x="25111" y="0"/>
                  </a:cubicBezTo>
                  <a:close/>
                </a:path>
              </a:pathLst>
            </a:custGeom>
            <a:solidFill>
              <a:srgbClr val="F6F6E9"/>
            </a:solidFill>
            <a:ln w="104775" cap="rnd">
              <a:solidFill>
                <a:srgbClr val="FFCE6D"/>
              </a:solidFill>
              <a:prstDash val="solid"/>
              <a:round/>
            </a:ln>
          </p:spPr>
        </p:sp>
        <p:sp>
          <p:nvSpPr>
            <p:cNvPr id="4" name="TextBox 4"/>
            <p:cNvSpPr txBox="1"/>
            <p:nvPr/>
          </p:nvSpPr>
          <p:spPr>
            <a:xfrm>
              <a:off x="0" y="-38100"/>
              <a:ext cx="4141274" cy="171494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148081" y="1207346"/>
            <a:ext cx="1991839" cy="199183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123825" cap="sq">
              <a:solidFill>
                <a:srgbClr val="FFCE6D"/>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8372091" y="1416274"/>
            <a:ext cx="1679066" cy="1596700"/>
          </a:xfrm>
          <a:prstGeom prst="rect">
            <a:avLst/>
          </a:prstGeom>
        </p:spPr>
        <p:txBody>
          <a:bodyPr lIns="0" tIns="0" rIns="0" bIns="0" rtlCol="0" anchor="t">
            <a:spAutoFit/>
          </a:bodyPr>
          <a:lstStyle/>
          <a:p>
            <a:pPr algn="ctr">
              <a:lnSpc>
                <a:spcPts val="12829"/>
              </a:lnSpc>
            </a:pPr>
            <a:r>
              <a:rPr lang="en-US" sz="9163">
                <a:solidFill>
                  <a:srgbClr val="F6F6E9"/>
                </a:solidFill>
                <a:latin typeface="Bebas Neue Bold"/>
              </a:rPr>
              <a:t>vs.</a:t>
            </a:r>
          </a:p>
        </p:txBody>
      </p:sp>
      <p:sp>
        <p:nvSpPr>
          <p:cNvPr id="9" name="TextBox 9"/>
          <p:cNvSpPr txBox="1"/>
          <p:nvPr/>
        </p:nvSpPr>
        <p:spPr>
          <a:xfrm>
            <a:off x="488086" y="1312998"/>
            <a:ext cx="7956694" cy="1263808"/>
          </a:xfrm>
          <a:prstGeom prst="rect">
            <a:avLst/>
          </a:prstGeom>
        </p:spPr>
        <p:txBody>
          <a:bodyPr wrap="square" lIns="0" tIns="0" rIns="0" bIns="0" rtlCol="0" anchor="t">
            <a:spAutoFit/>
          </a:bodyPr>
          <a:lstStyle/>
          <a:p>
            <a:pPr>
              <a:lnSpc>
                <a:spcPts val="10500"/>
              </a:lnSpc>
            </a:pPr>
            <a:r>
              <a:rPr lang="en-US" sz="7500" dirty="0" err="1">
                <a:solidFill>
                  <a:srgbClr val="000000"/>
                </a:solidFill>
                <a:latin typeface="Bebas Neue Bold"/>
              </a:rPr>
              <a:t>Các</a:t>
            </a:r>
            <a:r>
              <a:rPr lang="en-US" sz="7500" dirty="0">
                <a:solidFill>
                  <a:srgbClr val="000000"/>
                </a:solidFill>
                <a:latin typeface="Bebas Neue Bold"/>
              </a:rPr>
              <a:t> </a:t>
            </a:r>
            <a:r>
              <a:rPr lang="en-US" sz="7500" dirty="0" err="1">
                <a:solidFill>
                  <a:srgbClr val="000000"/>
                </a:solidFill>
                <a:latin typeface="Bebas Neue Bold"/>
              </a:rPr>
              <a:t>loại</a:t>
            </a:r>
            <a:r>
              <a:rPr lang="en-US" sz="7500" dirty="0">
                <a:solidFill>
                  <a:srgbClr val="000000"/>
                </a:solidFill>
                <a:latin typeface="Bebas Neue Bold"/>
              </a:rPr>
              <a:t> RNN-LSTM</a:t>
            </a:r>
          </a:p>
        </p:txBody>
      </p:sp>
      <p:sp>
        <p:nvSpPr>
          <p:cNvPr id="10" name="TextBox 10"/>
          <p:cNvSpPr txBox="1"/>
          <p:nvPr/>
        </p:nvSpPr>
        <p:spPr>
          <a:xfrm>
            <a:off x="10730469" y="1400428"/>
            <a:ext cx="5256581" cy="1283971"/>
          </a:xfrm>
          <a:prstGeom prst="rect">
            <a:avLst/>
          </a:prstGeom>
        </p:spPr>
        <p:txBody>
          <a:bodyPr lIns="0" tIns="0" rIns="0" bIns="0" rtlCol="0" anchor="t">
            <a:spAutoFit/>
          </a:bodyPr>
          <a:lstStyle/>
          <a:p>
            <a:pPr>
              <a:lnSpc>
                <a:spcPts val="10499"/>
              </a:lnSpc>
            </a:pPr>
            <a:r>
              <a:rPr lang="en-US" sz="7499" dirty="0" err="1">
                <a:solidFill>
                  <a:srgbClr val="000000"/>
                </a:solidFill>
                <a:latin typeface="Bebas Neue Bold"/>
              </a:rPr>
              <a:t>Ứng</a:t>
            </a:r>
            <a:r>
              <a:rPr lang="en-US" sz="7499" dirty="0">
                <a:solidFill>
                  <a:srgbClr val="000000"/>
                </a:solidFill>
                <a:latin typeface="Bebas Neue Bold"/>
              </a:rPr>
              <a:t> </a:t>
            </a:r>
            <a:r>
              <a:rPr lang="en-US" sz="7499" dirty="0" err="1">
                <a:solidFill>
                  <a:srgbClr val="000000"/>
                </a:solidFill>
                <a:latin typeface="Bebas Neue Bold"/>
              </a:rPr>
              <a:t>dụng</a:t>
            </a:r>
            <a:endParaRPr lang="en-US" sz="7499" dirty="0">
              <a:solidFill>
                <a:srgbClr val="000000"/>
              </a:solidFill>
              <a:latin typeface="Bebas Neue Bold"/>
            </a:endParaRPr>
          </a:p>
        </p:txBody>
      </p:sp>
      <p:sp>
        <p:nvSpPr>
          <p:cNvPr id="11" name="TextBox 11"/>
          <p:cNvSpPr txBox="1"/>
          <p:nvPr/>
        </p:nvSpPr>
        <p:spPr>
          <a:xfrm>
            <a:off x="1518798" y="3218234"/>
            <a:ext cx="6853293" cy="4985980"/>
          </a:xfrm>
          <a:prstGeom prst="rect">
            <a:avLst/>
          </a:prstGeom>
        </p:spPr>
        <p:txBody>
          <a:bodyPr lIns="0" tIns="0" rIns="0" bIns="0" rtlCol="0" anchor="t">
            <a:spAutoFit/>
          </a:bodyPr>
          <a:lstStyle/>
          <a:p>
            <a:pPr marL="634019" lvl="1" indent="-317010">
              <a:buFont typeface="Arial"/>
              <a:buChar char="•"/>
            </a:pPr>
            <a:r>
              <a:rPr lang="en-US" sz="3600" dirty="0" err="1">
                <a:solidFill>
                  <a:srgbClr val="000000"/>
                </a:solidFill>
                <a:latin typeface="Proxima Nova"/>
              </a:rPr>
              <a:t>Biến</a:t>
            </a:r>
            <a:r>
              <a:rPr lang="en-US" sz="3600" dirty="0">
                <a:solidFill>
                  <a:srgbClr val="000000"/>
                </a:solidFill>
                <a:latin typeface="Proxima Nova"/>
              </a:rPr>
              <a:t> </a:t>
            </a:r>
            <a:r>
              <a:rPr lang="en-US" sz="3600" dirty="0" err="1">
                <a:solidFill>
                  <a:srgbClr val="000000"/>
                </a:solidFill>
                <a:latin typeface="Proxima Nova"/>
              </a:rPr>
              <a:t>thể</a:t>
            </a:r>
            <a:r>
              <a:rPr lang="en-US" sz="3600" dirty="0">
                <a:solidFill>
                  <a:srgbClr val="000000"/>
                </a:solidFill>
                <a:latin typeface="Proxima Nova"/>
              </a:rPr>
              <a:t> </a:t>
            </a:r>
            <a:r>
              <a:rPr lang="en-US" sz="3600" dirty="0" err="1">
                <a:solidFill>
                  <a:srgbClr val="000000"/>
                </a:solidFill>
                <a:latin typeface="Proxima Nova"/>
              </a:rPr>
              <a:t>của</a:t>
            </a:r>
            <a:r>
              <a:rPr lang="en-US" sz="3600" dirty="0">
                <a:solidFill>
                  <a:srgbClr val="000000"/>
                </a:solidFill>
                <a:latin typeface="Proxima Nova"/>
              </a:rPr>
              <a:t> RNN:</a:t>
            </a:r>
          </a:p>
          <a:p>
            <a:pPr marL="1231409" lvl="2" indent="-457200">
              <a:buFont typeface="Wingdings" panose="05000000000000000000" pitchFamily="2" charset="2"/>
              <a:buChar char="ü"/>
            </a:pPr>
            <a:r>
              <a:rPr lang="en-US" sz="3600" dirty="0">
                <a:solidFill>
                  <a:srgbClr val="000000"/>
                </a:solidFill>
                <a:latin typeface="Proxima Nova"/>
              </a:rPr>
              <a:t>Vanilla RNN</a:t>
            </a:r>
          </a:p>
          <a:p>
            <a:pPr marL="1231409" lvl="2" indent="-457200">
              <a:buFont typeface="Wingdings" panose="05000000000000000000" pitchFamily="2" charset="2"/>
              <a:buChar char="ü"/>
            </a:pPr>
            <a:r>
              <a:rPr lang="en-US" sz="3600" dirty="0">
                <a:solidFill>
                  <a:srgbClr val="000000"/>
                </a:solidFill>
                <a:latin typeface="Proxima Nova"/>
              </a:rPr>
              <a:t>Gated Recurrent Unit (GRU)</a:t>
            </a:r>
          </a:p>
          <a:p>
            <a:pPr marL="634019" lvl="1" indent="-317010">
              <a:buFont typeface="Arial"/>
              <a:buChar char="•"/>
            </a:pPr>
            <a:r>
              <a:rPr lang="en-US" sz="3600" dirty="0" err="1">
                <a:solidFill>
                  <a:srgbClr val="000000"/>
                </a:solidFill>
                <a:latin typeface="Proxima Nova"/>
              </a:rPr>
              <a:t>Biến</a:t>
            </a:r>
            <a:r>
              <a:rPr lang="en-US" sz="3600" dirty="0">
                <a:solidFill>
                  <a:srgbClr val="000000"/>
                </a:solidFill>
                <a:latin typeface="Proxima Nova"/>
              </a:rPr>
              <a:t> </a:t>
            </a:r>
            <a:r>
              <a:rPr lang="en-US" sz="3600" dirty="0" err="1">
                <a:solidFill>
                  <a:srgbClr val="000000"/>
                </a:solidFill>
                <a:latin typeface="Proxima Nova"/>
              </a:rPr>
              <a:t>thể</a:t>
            </a:r>
            <a:r>
              <a:rPr lang="en-US" sz="3600" dirty="0">
                <a:solidFill>
                  <a:srgbClr val="000000"/>
                </a:solidFill>
                <a:latin typeface="Proxima Nova"/>
              </a:rPr>
              <a:t> </a:t>
            </a:r>
            <a:r>
              <a:rPr lang="en-US" sz="3600" dirty="0" err="1">
                <a:solidFill>
                  <a:srgbClr val="000000"/>
                </a:solidFill>
                <a:latin typeface="Proxima Nova"/>
              </a:rPr>
              <a:t>của</a:t>
            </a:r>
            <a:r>
              <a:rPr lang="en-US" sz="3600" dirty="0">
                <a:solidFill>
                  <a:srgbClr val="000000"/>
                </a:solidFill>
                <a:latin typeface="Proxima Nova"/>
              </a:rPr>
              <a:t> LSTM:</a:t>
            </a:r>
          </a:p>
          <a:p>
            <a:pPr marL="1288559" lvl="2" indent="-514350">
              <a:buFont typeface="Wingdings" panose="05000000000000000000" pitchFamily="2" charset="2"/>
              <a:buChar char="ü"/>
            </a:pPr>
            <a:r>
              <a:rPr lang="en-US" sz="3600" dirty="0">
                <a:solidFill>
                  <a:srgbClr val="000000"/>
                </a:solidFill>
                <a:latin typeface="Proxima Nova"/>
              </a:rPr>
              <a:t>Bidirectional LSTM</a:t>
            </a:r>
          </a:p>
          <a:p>
            <a:pPr marL="1288559" lvl="2" indent="-514350">
              <a:buFont typeface="Wingdings" panose="05000000000000000000" pitchFamily="2" charset="2"/>
              <a:buChar char="ü"/>
            </a:pPr>
            <a:r>
              <a:rPr lang="en-US" sz="3600" dirty="0">
                <a:solidFill>
                  <a:srgbClr val="000000"/>
                </a:solidFill>
                <a:latin typeface="Proxima Nova"/>
              </a:rPr>
              <a:t>Stacked LSTM</a:t>
            </a:r>
          </a:p>
          <a:p>
            <a:pPr marL="1288559" lvl="2" indent="-514350">
              <a:buFont typeface="Wingdings" panose="05000000000000000000" pitchFamily="2" charset="2"/>
              <a:buChar char="ü"/>
            </a:pPr>
            <a:r>
              <a:rPr lang="en-US" sz="3600" dirty="0">
                <a:solidFill>
                  <a:srgbClr val="000000"/>
                </a:solidFill>
                <a:latin typeface="Proxima Nova"/>
              </a:rPr>
              <a:t>Peephole LSTM</a:t>
            </a:r>
          </a:p>
          <a:p>
            <a:pPr marL="1288559" lvl="2" indent="-514350">
              <a:buFont typeface="Wingdings" panose="05000000000000000000" pitchFamily="2" charset="2"/>
              <a:buChar char="ü"/>
            </a:pPr>
            <a:r>
              <a:rPr lang="en-US" sz="3600" dirty="0">
                <a:solidFill>
                  <a:srgbClr val="000000"/>
                </a:solidFill>
                <a:latin typeface="Proxima Nova"/>
              </a:rPr>
              <a:t>Coupled LSTM (C-LSTM)</a:t>
            </a:r>
          </a:p>
        </p:txBody>
      </p:sp>
      <p:sp>
        <p:nvSpPr>
          <p:cNvPr id="12" name="TextBox 12"/>
          <p:cNvSpPr txBox="1"/>
          <p:nvPr/>
        </p:nvSpPr>
        <p:spPr>
          <a:xfrm>
            <a:off x="10057408" y="3218234"/>
            <a:ext cx="6853293" cy="1269578"/>
          </a:xfrm>
          <a:prstGeom prst="rect">
            <a:avLst/>
          </a:prstGeom>
        </p:spPr>
        <p:txBody>
          <a:bodyPr lIns="0" tIns="0" rIns="0" bIns="0" rtlCol="0" anchor="t">
            <a:spAutoFit/>
          </a:bodyPr>
          <a:lstStyle/>
          <a:p>
            <a:pPr marL="634019" lvl="1" indent="-317010">
              <a:lnSpc>
                <a:spcPts val="3318"/>
              </a:lnSpc>
              <a:buFont typeface="Arial"/>
              <a:buChar char="•"/>
            </a:pPr>
            <a:endParaRPr lang="en-US" sz="2936" dirty="0">
              <a:solidFill>
                <a:srgbClr val="000000"/>
              </a:solidFill>
              <a:latin typeface="Proxima Nova"/>
            </a:endParaRPr>
          </a:p>
          <a:p>
            <a:pPr>
              <a:lnSpc>
                <a:spcPts val="3318"/>
              </a:lnSpc>
            </a:pPr>
            <a:endParaRPr lang="en-US" sz="2936" dirty="0">
              <a:solidFill>
                <a:srgbClr val="000000"/>
              </a:solidFill>
              <a:latin typeface="Proxima Nova"/>
            </a:endParaRPr>
          </a:p>
          <a:p>
            <a:pPr marL="317009" lvl="1">
              <a:lnSpc>
                <a:spcPts val="3318"/>
              </a:lnSpc>
            </a:pPr>
            <a:endParaRPr lang="en-US" sz="2936" dirty="0">
              <a:solidFill>
                <a:srgbClr val="000000"/>
              </a:solidFill>
              <a:latin typeface="Proxima Nova"/>
            </a:endParaRPr>
          </a:p>
        </p:txBody>
      </p:sp>
      <p:sp>
        <p:nvSpPr>
          <p:cNvPr id="14" name="TextBox 13">
            <a:extLst>
              <a:ext uri="{FF2B5EF4-FFF2-40B4-BE49-F238E27FC236}">
                <a16:creationId xmlns:a16="http://schemas.microsoft.com/office/drawing/2014/main" id="{5519F33B-03EF-48EA-8792-273DADDEFA31}"/>
              </a:ext>
            </a:extLst>
          </p:cNvPr>
          <p:cNvSpPr txBox="1"/>
          <p:nvPr/>
        </p:nvSpPr>
        <p:spPr>
          <a:xfrm>
            <a:off x="8119402" y="3292552"/>
            <a:ext cx="9186862" cy="4524315"/>
          </a:xfrm>
          <a:prstGeom prst="rect">
            <a:avLst/>
          </a:prstGeom>
          <a:noFill/>
        </p:spPr>
        <p:txBody>
          <a:bodyPr wrap="square">
            <a:spAutoFit/>
          </a:bodyPr>
          <a:lstStyle/>
          <a:p>
            <a:pPr marL="634019" lvl="1" indent="-317010">
              <a:buFont typeface="Arial"/>
              <a:buChar char="•"/>
            </a:pPr>
            <a:r>
              <a:rPr lang="en-US" sz="3600" dirty="0" err="1">
                <a:solidFill>
                  <a:srgbClr val="000000"/>
                </a:solidFill>
                <a:latin typeface="Proxima Nova"/>
              </a:rPr>
              <a:t>Nhận</a:t>
            </a:r>
            <a:r>
              <a:rPr lang="en-US" sz="3600" dirty="0">
                <a:solidFill>
                  <a:srgbClr val="000000"/>
                </a:solidFill>
                <a:latin typeface="Proxima Nova"/>
              </a:rPr>
              <a:t> </a:t>
            </a:r>
            <a:r>
              <a:rPr lang="en-US" sz="3600" dirty="0" err="1">
                <a:solidFill>
                  <a:srgbClr val="000000"/>
                </a:solidFill>
                <a:latin typeface="Proxima Nova"/>
              </a:rPr>
              <a:t>diện</a:t>
            </a:r>
            <a:r>
              <a:rPr lang="en-US" sz="3600" dirty="0">
                <a:solidFill>
                  <a:srgbClr val="000000"/>
                </a:solidFill>
                <a:latin typeface="Proxima Nova"/>
              </a:rPr>
              <a:t> </a:t>
            </a:r>
            <a:r>
              <a:rPr lang="en-US" sz="3600" dirty="0" err="1">
                <a:solidFill>
                  <a:srgbClr val="000000"/>
                </a:solidFill>
                <a:latin typeface="Proxima Nova"/>
              </a:rPr>
              <a:t>đối</a:t>
            </a:r>
            <a:r>
              <a:rPr lang="en-US" sz="3600" dirty="0">
                <a:solidFill>
                  <a:srgbClr val="000000"/>
                </a:solidFill>
                <a:latin typeface="Proxima Nova"/>
              </a:rPr>
              <a:t> </a:t>
            </a:r>
            <a:r>
              <a:rPr lang="en-US" sz="3600" dirty="0" err="1">
                <a:solidFill>
                  <a:srgbClr val="000000"/>
                </a:solidFill>
                <a:latin typeface="Proxima Nova"/>
              </a:rPr>
              <a:t>tượng</a:t>
            </a:r>
            <a:endParaRPr lang="en-US" sz="3600" dirty="0">
              <a:solidFill>
                <a:srgbClr val="000000"/>
              </a:solidFill>
              <a:latin typeface="Proxima Nova"/>
            </a:endParaRPr>
          </a:p>
          <a:p>
            <a:pPr marL="634019" lvl="1" indent="-317010">
              <a:buFont typeface="Arial"/>
              <a:buChar char="•"/>
            </a:pPr>
            <a:r>
              <a:rPr lang="en-US" sz="3600" dirty="0" err="1">
                <a:solidFill>
                  <a:srgbClr val="000000"/>
                </a:solidFill>
                <a:latin typeface="Proxima Nova"/>
              </a:rPr>
              <a:t>Nhận</a:t>
            </a:r>
            <a:r>
              <a:rPr lang="en-US" sz="3600" dirty="0">
                <a:solidFill>
                  <a:srgbClr val="000000"/>
                </a:solidFill>
                <a:latin typeface="Proxima Nova"/>
              </a:rPr>
              <a:t> </a:t>
            </a:r>
            <a:r>
              <a:rPr lang="en-US" sz="3600" dirty="0" err="1">
                <a:solidFill>
                  <a:srgbClr val="000000"/>
                </a:solidFill>
                <a:latin typeface="Proxima Nova"/>
              </a:rPr>
              <a:t>diện</a:t>
            </a:r>
            <a:r>
              <a:rPr lang="en-US" sz="3600" dirty="0">
                <a:solidFill>
                  <a:srgbClr val="000000"/>
                </a:solidFill>
                <a:latin typeface="Proxima Nova"/>
              </a:rPr>
              <a:t> </a:t>
            </a:r>
            <a:r>
              <a:rPr lang="en-US" sz="3600" dirty="0" err="1">
                <a:solidFill>
                  <a:srgbClr val="000000"/>
                </a:solidFill>
                <a:latin typeface="Proxima Nova"/>
              </a:rPr>
              <a:t>hành</a:t>
            </a:r>
            <a:r>
              <a:rPr lang="en-US" sz="3600" dirty="0">
                <a:solidFill>
                  <a:srgbClr val="000000"/>
                </a:solidFill>
                <a:latin typeface="Proxima Nova"/>
              </a:rPr>
              <a:t> </a:t>
            </a:r>
            <a:r>
              <a:rPr lang="en-US" sz="3600" dirty="0" err="1">
                <a:solidFill>
                  <a:srgbClr val="000000"/>
                </a:solidFill>
                <a:latin typeface="Proxima Nova"/>
              </a:rPr>
              <a:t>động</a:t>
            </a:r>
            <a:endParaRPr lang="en-US" sz="3600" dirty="0">
              <a:solidFill>
                <a:srgbClr val="000000"/>
              </a:solidFill>
              <a:latin typeface="Proxima Nova"/>
            </a:endParaRPr>
          </a:p>
          <a:p>
            <a:pPr marL="634019" lvl="1" indent="-317010">
              <a:buFont typeface="Arial"/>
              <a:buChar char="•"/>
            </a:pPr>
            <a:r>
              <a:rPr lang="en-US" sz="3600" dirty="0" err="1">
                <a:solidFill>
                  <a:srgbClr val="000000"/>
                </a:solidFill>
                <a:latin typeface="Proxima Nova"/>
              </a:rPr>
              <a:t>Dự</a:t>
            </a:r>
            <a:r>
              <a:rPr lang="en-US" sz="3600" dirty="0">
                <a:solidFill>
                  <a:srgbClr val="000000"/>
                </a:solidFill>
                <a:latin typeface="Proxima Nova"/>
              </a:rPr>
              <a:t> </a:t>
            </a:r>
            <a:r>
              <a:rPr lang="en-US" sz="3600" dirty="0" err="1">
                <a:solidFill>
                  <a:srgbClr val="000000"/>
                </a:solidFill>
                <a:latin typeface="Proxima Nova"/>
              </a:rPr>
              <a:t>đoán</a:t>
            </a:r>
            <a:r>
              <a:rPr lang="en-US" sz="3600" dirty="0">
                <a:solidFill>
                  <a:srgbClr val="000000"/>
                </a:solidFill>
                <a:latin typeface="Proxima Nova"/>
              </a:rPr>
              <a:t> </a:t>
            </a:r>
            <a:r>
              <a:rPr lang="en-US" sz="3600" dirty="0" err="1">
                <a:solidFill>
                  <a:srgbClr val="000000"/>
                </a:solidFill>
                <a:latin typeface="Proxima Nova"/>
              </a:rPr>
              <a:t>hành</a:t>
            </a:r>
            <a:r>
              <a:rPr lang="en-US" sz="3600" dirty="0">
                <a:solidFill>
                  <a:srgbClr val="000000"/>
                </a:solidFill>
                <a:latin typeface="Proxima Nova"/>
              </a:rPr>
              <a:t> </a:t>
            </a:r>
            <a:r>
              <a:rPr lang="en-US" sz="3600" dirty="0" err="1">
                <a:solidFill>
                  <a:srgbClr val="000000"/>
                </a:solidFill>
                <a:latin typeface="Proxima Nova"/>
              </a:rPr>
              <a:t>động</a:t>
            </a:r>
            <a:endParaRPr lang="en-US" sz="3600" dirty="0">
              <a:solidFill>
                <a:srgbClr val="000000"/>
              </a:solidFill>
              <a:latin typeface="Proxima Nova"/>
            </a:endParaRPr>
          </a:p>
          <a:p>
            <a:pPr marL="634019" lvl="1" indent="-317010">
              <a:buFont typeface="Arial"/>
              <a:buChar char="•"/>
            </a:pPr>
            <a:r>
              <a:rPr lang="en-US" sz="3600" dirty="0" err="1">
                <a:solidFill>
                  <a:srgbClr val="000000"/>
                </a:solidFill>
                <a:latin typeface="Proxima Nova"/>
              </a:rPr>
              <a:t>Phân</a:t>
            </a:r>
            <a:r>
              <a:rPr lang="en-US" sz="3600" dirty="0">
                <a:solidFill>
                  <a:srgbClr val="000000"/>
                </a:solidFill>
                <a:latin typeface="Proxima Nova"/>
              </a:rPr>
              <a:t> </a:t>
            </a:r>
            <a:r>
              <a:rPr lang="en-US" sz="3600" dirty="0" err="1">
                <a:solidFill>
                  <a:srgbClr val="000000"/>
                </a:solidFill>
                <a:latin typeface="Proxima Nova"/>
              </a:rPr>
              <a:t>loại</a:t>
            </a:r>
            <a:r>
              <a:rPr lang="en-US" sz="3600" dirty="0">
                <a:solidFill>
                  <a:srgbClr val="000000"/>
                </a:solidFill>
                <a:latin typeface="Proxima Nova"/>
              </a:rPr>
              <a:t> video </a:t>
            </a:r>
            <a:r>
              <a:rPr lang="en-US" sz="3600" dirty="0" err="1">
                <a:solidFill>
                  <a:srgbClr val="000000"/>
                </a:solidFill>
                <a:latin typeface="Proxima Nova"/>
              </a:rPr>
              <a:t>và</a:t>
            </a:r>
            <a:r>
              <a:rPr lang="en-US" sz="3600" dirty="0">
                <a:solidFill>
                  <a:srgbClr val="000000"/>
                </a:solidFill>
                <a:latin typeface="Proxima Nova"/>
              </a:rPr>
              <a:t> </a:t>
            </a:r>
            <a:r>
              <a:rPr lang="en-US" sz="3600" dirty="0" err="1">
                <a:solidFill>
                  <a:srgbClr val="000000"/>
                </a:solidFill>
                <a:latin typeface="Proxima Nova"/>
              </a:rPr>
              <a:t>phân</a:t>
            </a:r>
            <a:r>
              <a:rPr lang="en-US" sz="3600" dirty="0">
                <a:solidFill>
                  <a:srgbClr val="000000"/>
                </a:solidFill>
                <a:latin typeface="Proxima Nova"/>
              </a:rPr>
              <a:t> </a:t>
            </a:r>
            <a:r>
              <a:rPr lang="en-US" sz="3600" dirty="0" err="1">
                <a:solidFill>
                  <a:srgbClr val="000000"/>
                </a:solidFill>
                <a:latin typeface="Proxima Nova"/>
              </a:rPr>
              <a:t>tích</a:t>
            </a:r>
            <a:r>
              <a:rPr lang="en-US" sz="3600" dirty="0">
                <a:solidFill>
                  <a:srgbClr val="000000"/>
                </a:solidFill>
                <a:latin typeface="Proxima Nova"/>
              </a:rPr>
              <a:t> </a:t>
            </a:r>
            <a:r>
              <a:rPr lang="en-US" sz="3600" dirty="0" err="1">
                <a:solidFill>
                  <a:srgbClr val="000000"/>
                </a:solidFill>
                <a:latin typeface="Proxima Nova"/>
              </a:rPr>
              <a:t>phát</a:t>
            </a:r>
            <a:r>
              <a:rPr lang="en-US" sz="3600" dirty="0">
                <a:solidFill>
                  <a:srgbClr val="000000"/>
                </a:solidFill>
                <a:latin typeface="Proxima Nova"/>
              </a:rPr>
              <a:t> </a:t>
            </a:r>
            <a:r>
              <a:rPr lang="en-US" sz="3600" dirty="0" err="1">
                <a:solidFill>
                  <a:srgbClr val="000000"/>
                </a:solidFill>
                <a:latin typeface="Proxima Nova"/>
              </a:rPr>
              <a:t>hiện</a:t>
            </a:r>
            <a:r>
              <a:rPr lang="en-US" sz="3600" dirty="0">
                <a:solidFill>
                  <a:srgbClr val="000000"/>
                </a:solidFill>
                <a:latin typeface="Proxima Nova"/>
              </a:rPr>
              <a:t> </a:t>
            </a:r>
            <a:r>
              <a:rPr lang="en-US" sz="3600" dirty="0" err="1">
                <a:solidFill>
                  <a:srgbClr val="000000"/>
                </a:solidFill>
                <a:latin typeface="Proxima Nova"/>
              </a:rPr>
              <a:t>đột</a:t>
            </a:r>
            <a:r>
              <a:rPr lang="en-US" sz="3600" dirty="0">
                <a:solidFill>
                  <a:srgbClr val="000000"/>
                </a:solidFill>
                <a:latin typeface="Proxima Nova"/>
              </a:rPr>
              <a:t> </a:t>
            </a:r>
            <a:r>
              <a:rPr lang="en-US" sz="3600" dirty="0" err="1">
                <a:solidFill>
                  <a:srgbClr val="000000"/>
                </a:solidFill>
                <a:latin typeface="Proxima Nova"/>
              </a:rPr>
              <a:t>ngột</a:t>
            </a:r>
            <a:endParaRPr lang="en-US" sz="3600" dirty="0">
              <a:solidFill>
                <a:srgbClr val="000000"/>
              </a:solidFill>
              <a:latin typeface="Proxima Nova"/>
            </a:endParaRPr>
          </a:p>
          <a:p>
            <a:pPr marL="634019" lvl="1" indent="-317010">
              <a:buFont typeface="Arial"/>
              <a:buChar char="•"/>
            </a:pPr>
            <a:r>
              <a:rPr lang="en-US" sz="3600" dirty="0" err="1">
                <a:solidFill>
                  <a:srgbClr val="000000"/>
                </a:solidFill>
                <a:latin typeface="Proxima Nova"/>
              </a:rPr>
              <a:t>Tổng</a:t>
            </a:r>
            <a:r>
              <a:rPr lang="en-US" sz="3600" dirty="0">
                <a:solidFill>
                  <a:srgbClr val="000000"/>
                </a:solidFill>
                <a:latin typeface="Proxima Nova"/>
              </a:rPr>
              <a:t> </a:t>
            </a:r>
            <a:r>
              <a:rPr lang="en-US" sz="3600" dirty="0" err="1">
                <a:solidFill>
                  <a:srgbClr val="000000"/>
                </a:solidFill>
                <a:latin typeface="Proxima Nova"/>
              </a:rPr>
              <a:t>hợp</a:t>
            </a:r>
            <a:r>
              <a:rPr lang="en-US" sz="3600" dirty="0">
                <a:solidFill>
                  <a:srgbClr val="000000"/>
                </a:solidFill>
                <a:latin typeface="Proxima Nova"/>
              </a:rPr>
              <a:t> </a:t>
            </a:r>
            <a:r>
              <a:rPr lang="en-US" sz="3600" dirty="0" err="1">
                <a:solidFill>
                  <a:srgbClr val="000000"/>
                </a:solidFill>
                <a:latin typeface="Proxima Nova"/>
              </a:rPr>
              <a:t>mô</a:t>
            </a:r>
            <a:r>
              <a:rPr lang="en-US" sz="3600" dirty="0">
                <a:solidFill>
                  <a:srgbClr val="000000"/>
                </a:solidFill>
                <a:latin typeface="Proxima Nova"/>
              </a:rPr>
              <a:t> </a:t>
            </a:r>
            <a:r>
              <a:rPr lang="en-US" sz="3600" dirty="0" err="1">
                <a:solidFill>
                  <a:srgbClr val="000000"/>
                </a:solidFill>
                <a:latin typeface="Proxima Nova"/>
              </a:rPr>
              <a:t>hình</a:t>
            </a:r>
            <a:r>
              <a:rPr lang="en-US" sz="3600" dirty="0">
                <a:solidFill>
                  <a:srgbClr val="000000"/>
                </a:solidFill>
                <a:latin typeface="Proxima Nova"/>
              </a:rPr>
              <a:t> </a:t>
            </a:r>
            <a:r>
              <a:rPr lang="en-US" sz="3600" dirty="0" err="1">
                <a:solidFill>
                  <a:srgbClr val="000000"/>
                </a:solidFill>
                <a:latin typeface="Proxima Nova"/>
              </a:rPr>
              <a:t>dựa</a:t>
            </a:r>
            <a:r>
              <a:rPr lang="en-US" sz="3600" dirty="0">
                <a:solidFill>
                  <a:srgbClr val="000000"/>
                </a:solidFill>
                <a:latin typeface="Proxima Nova"/>
              </a:rPr>
              <a:t> </a:t>
            </a:r>
            <a:r>
              <a:rPr lang="en-US" sz="3600" dirty="0" err="1">
                <a:solidFill>
                  <a:srgbClr val="000000"/>
                </a:solidFill>
                <a:latin typeface="Proxima Nova"/>
              </a:rPr>
              <a:t>trên</a:t>
            </a:r>
            <a:r>
              <a:rPr lang="en-US" sz="3600" dirty="0">
                <a:solidFill>
                  <a:srgbClr val="000000"/>
                </a:solidFill>
                <a:latin typeface="Proxima Nova"/>
              </a:rPr>
              <a:t> </a:t>
            </a:r>
            <a:r>
              <a:rPr lang="en-US" sz="3600" dirty="0" err="1">
                <a:solidFill>
                  <a:srgbClr val="000000"/>
                </a:solidFill>
                <a:latin typeface="Proxima Nova"/>
              </a:rPr>
              <a:t>thời</a:t>
            </a:r>
            <a:r>
              <a:rPr lang="en-US" sz="3600" dirty="0">
                <a:solidFill>
                  <a:srgbClr val="000000"/>
                </a:solidFill>
                <a:latin typeface="Proxima Nova"/>
              </a:rPr>
              <a:t> </a:t>
            </a:r>
            <a:r>
              <a:rPr lang="en-US" sz="3600" dirty="0" err="1">
                <a:solidFill>
                  <a:srgbClr val="000000"/>
                </a:solidFill>
                <a:latin typeface="Proxima Nova"/>
              </a:rPr>
              <a:t>gian</a:t>
            </a:r>
            <a:endParaRPr lang="en-US" sz="3600" dirty="0">
              <a:solidFill>
                <a:srgbClr val="000000"/>
              </a:solidFill>
              <a:latin typeface="Proxima Nova"/>
            </a:endParaRPr>
          </a:p>
          <a:p>
            <a:pPr marL="634019" lvl="1" indent="-317010">
              <a:buFont typeface="Arial"/>
              <a:buChar char="•"/>
            </a:pPr>
            <a:r>
              <a:rPr lang="en-US" sz="3600" dirty="0" err="1">
                <a:solidFill>
                  <a:srgbClr val="000000"/>
                </a:solidFill>
                <a:latin typeface="Proxima Nova"/>
              </a:rPr>
              <a:t>Tăng</a:t>
            </a:r>
            <a:r>
              <a:rPr lang="en-US" sz="3600" dirty="0">
                <a:solidFill>
                  <a:srgbClr val="000000"/>
                </a:solidFill>
                <a:latin typeface="Proxima Nova"/>
              </a:rPr>
              <a:t> </a:t>
            </a:r>
            <a:r>
              <a:rPr lang="en-US" sz="3600" dirty="0" err="1">
                <a:solidFill>
                  <a:srgbClr val="000000"/>
                </a:solidFill>
                <a:latin typeface="Proxima Nova"/>
              </a:rPr>
              <a:t>cường</a:t>
            </a:r>
            <a:r>
              <a:rPr lang="en-US" sz="3600" dirty="0">
                <a:solidFill>
                  <a:srgbClr val="000000"/>
                </a:solidFill>
                <a:latin typeface="Proxima Nova"/>
              </a:rPr>
              <a:t> </a:t>
            </a:r>
            <a:r>
              <a:rPr lang="en-US" sz="3600" dirty="0" err="1">
                <a:solidFill>
                  <a:srgbClr val="000000"/>
                </a:solidFill>
                <a:latin typeface="Proxima Nova"/>
              </a:rPr>
              <a:t>học</a:t>
            </a:r>
            <a:r>
              <a:rPr lang="en-US" sz="3600" dirty="0">
                <a:solidFill>
                  <a:srgbClr val="000000"/>
                </a:solidFill>
                <a:latin typeface="Proxima Nova"/>
              </a:rPr>
              <a:t> </a:t>
            </a:r>
          </a:p>
          <a:p>
            <a:pPr marL="634019" lvl="1" indent="-317010">
              <a:buFont typeface="Arial"/>
              <a:buChar char="•"/>
            </a:pPr>
            <a:r>
              <a:rPr lang="en-US" sz="3600" dirty="0">
                <a:solidFill>
                  <a:srgbClr val="000000"/>
                </a:solidFill>
                <a:latin typeface="Proxima Nova"/>
              </a:rPr>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61A6AB"/>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12038256" cy="3480150"/>
          </a:xfrm>
          <a:custGeom>
            <a:avLst/>
            <a:gdLst/>
            <a:ahLst/>
            <a:cxnLst/>
            <a:rect l="l" t="t" r="r" b="b"/>
            <a:pathLst>
              <a:path w="12038256" h="3480150">
                <a:moveTo>
                  <a:pt x="0" y="0"/>
                </a:moveTo>
                <a:lnTo>
                  <a:pt x="12038256" y="0"/>
                </a:lnTo>
                <a:lnTo>
                  <a:pt x="12038256" y="3480150"/>
                </a:lnTo>
                <a:lnTo>
                  <a:pt x="0" y="34801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779603" y="1028700"/>
            <a:ext cx="2479697" cy="2479697"/>
          </a:xfrm>
          <a:custGeom>
            <a:avLst/>
            <a:gdLst/>
            <a:ahLst/>
            <a:cxnLst/>
            <a:rect l="l" t="t" r="r" b="b"/>
            <a:pathLst>
              <a:path w="2479697" h="2479697">
                <a:moveTo>
                  <a:pt x="0" y="0"/>
                </a:moveTo>
                <a:lnTo>
                  <a:pt x="2479697" y="0"/>
                </a:lnTo>
                <a:lnTo>
                  <a:pt x="2479697" y="2479697"/>
                </a:lnTo>
                <a:lnTo>
                  <a:pt x="0" y="24796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981200" y="4508850"/>
            <a:ext cx="13359138" cy="4906792"/>
          </a:xfrm>
          <a:prstGeom prst="rect">
            <a:avLst/>
          </a:prstGeom>
        </p:spPr>
        <p:txBody>
          <a:bodyPr wrap="square" lIns="0" tIns="0" rIns="0" bIns="0" rtlCol="0" anchor="t">
            <a:spAutoFit/>
          </a:bodyPr>
          <a:lstStyle/>
          <a:p>
            <a:pPr marL="528950" lvl="1">
              <a:lnSpc>
                <a:spcPts val="4066"/>
              </a:lnSpc>
            </a:pPr>
            <a:endParaRPr lang="en-US" sz="4899" spc="48" dirty="0">
              <a:solidFill>
                <a:srgbClr val="291B25"/>
              </a:solidFill>
              <a:latin typeface="Proxima Nova"/>
            </a:endParaRPr>
          </a:p>
          <a:p>
            <a:pPr marL="914400" indent="-914400">
              <a:lnSpc>
                <a:spcPct val="150000"/>
              </a:lnSpc>
              <a:buFont typeface="+mj-lt"/>
              <a:buAutoNum type="arabicPeriod"/>
            </a:pPr>
            <a:r>
              <a:rPr lang="en-US" sz="4899" spc="48" dirty="0">
                <a:solidFill>
                  <a:srgbClr val="291B25"/>
                </a:solidFill>
                <a:latin typeface="Proxima Nova"/>
              </a:rPr>
              <a:t>Convolutional Neural Networks(CNN)</a:t>
            </a:r>
          </a:p>
          <a:p>
            <a:pPr marL="914400" indent="-914400">
              <a:lnSpc>
                <a:spcPct val="150000"/>
              </a:lnSpc>
              <a:buFont typeface="+mj-lt"/>
              <a:buAutoNum type="arabicPeriod"/>
            </a:pPr>
            <a:r>
              <a:rPr lang="en-US" sz="4899" spc="48" dirty="0">
                <a:solidFill>
                  <a:srgbClr val="291B25"/>
                </a:solidFill>
                <a:latin typeface="Proxima Nova"/>
              </a:rPr>
              <a:t>Auto-Encoder(AE,VAE)</a:t>
            </a:r>
          </a:p>
          <a:p>
            <a:pPr marL="914400" indent="-914400">
              <a:lnSpc>
                <a:spcPct val="150000"/>
              </a:lnSpc>
              <a:buFont typeface="+mj-lt"/>
              <a:buAutoNum type="arabicPeriod"/>
            </a:pPr>
            <a:r>
              <a:rPr lang="en-US" sz="4899" spc="48" dirty="0">
                <a:solidFill>
                  <a:srgbClr val="291B25"/>
                </a:solidFill>
                <a:latin typeface="Proxima Nova"/>
              </a:rPr>
              <a:t>RNN-LSTM</a:t>
            </a:r>
          </a:p>
          <a:p>
            <a:pPr marL="914400" indent="-914400">
              <a:lnSpc>
                <a:spcPct val="150000"/>
              </a:lnSpc>
              <a:buFont typeface="+mj-lt"/>
              <a:buAutoNum type="arabicPeriod"/>
            </a:pPr>
            <a:r>
              <a:rPr lang="en-US" sz="4899" spc="48" dirty="0">
                <a:solidFill>
                  <a:srgbClr val="291B25"/>
                </a:solidFill>
                <a:latin typeface="Proxima Nova"/>
              </a:rPr>
              <a:t>DEMO</a:t>
            </a:r>
          </a:p>
        </p:txBody>
      </p:sp>
      <p:sp>
        <p:nvSpPr>
          <p:cNvPr id="5" name="TextBox 5"/>
          <p:cNvSpPr txBox="1"/>
          <p:nvPr/>
        </p:nvSpPr>
        <p:spPr>
          <a:xfrm>
            <a:off x="3048001" y="2320199"/>
            <a:ext cx="10018956" cy="1590179"/>
          </a:xfrm>
          <a:prstGeom prst="rect">
            <a:avLst/>
          </a:prstGeom>
        </p:spPr>
        <p:txBody>
          <a:bodyPr wrap="square" lIns="0" tIns="0" rIns="0" bIns="0" rtlCol="0" anchor="t">
            <a:spAutoFit/>
          </a:bodyPr>
          <a:lstStyle/>
          <a:p>
            <a:pPr algn="ctr">
              <a:lnSpc>
                <a:spcPts val="12405"/>
              </a:lnSpc>
            </a:pPr>
            <a:r>
              <a:rPr lang="en-US" sz="8861" dirty="0">
                <a:solidFill>
                  <a:srgbClr val="F6F6E9"/>
                </a:solidFill>
                <a:latin typeface="Bebas Neue"/>
              </a:rPr>
              <a:t>Topic presentation</a:t>
            </a:r>
          </a:p>
        </p:txBody>
      </p:sp>
      <p:sp>
        <p:nvSpPr>
          <p:cNvPr id="6" name="Freeform 6"/>
          <p:cNvSpPr/>
          <p:nvPr/>
        </p:nvSpPr>
        <p:spPr>
          <a:xfrm>
            <a:off x="14779603" y="3903652"/>
            <a:ext cx="2479697" cy="2479697"/>
          </a:xfrm>
          <a:custGeom>
            <a:avLst/>
            <a:gdLst/>
            <a:ahLst/>
            <a:cxnLst/>
            <a:rect l="l" t="t" r="r" b="b"/>
            <a:pathLst>
              <a:path w="2479697" h="2479697">
                <a:moveTo>
                  <a:pt x="0" y="0"/>
                </a:moveTo>
                <a:lnTo>
                  <a:pt x="2479697" y="0"/>
                </a:lnTo>
                <a:lnTo>
                  <a:pt x="2479697" y="2479696"/>
                </a:lnTo>
                <a:lnTo>
                  <a:pt x="0" y="24796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4779603" y="6778603"/>
            <a:ext cx="2479697" cy="2479697"/>
          </a:xfrm>
          <a:custGeom>
            <a:avLst/>
            <a:gdLst/>
            <a:ahLst/>
            <a:cxnLst/>
            <a:rect l="l" t="t" r="r" b="b"/>
            <a:pathLst>
              <a:path w="2479697" h="2479697">
                <a:moveTo>
                  <a:pt x="0" y="0"/>
                </a:moveTo>
                <a:lnTo>
                  <a:pt x="2479697" y="0"/>
                </a:lnTo>
                <a:lnTo>
                  <a:pt x="2479697" y="2479697"/>
                </a:lnTo>
                <a:lnTo>
                  <a:pt x="0" y="24796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a:extLst>
              <a:ext uri="{FF2B5EF4-FFF2-40B4-BE49-F238E27FC236}">
                <a16:creationId xmlns:a16="http://schemas.microsoft.com/office/drawing/2014/main" id="{ECEC63D2-5E5F-B555-B997-583EEC9AF36E}"/>
              </a:ext>
            </a:extLst>
          </p:cNvPr>
          <p:cNvSpPr txBox="1"/>
          <p:nvPr/>
        </p:nvSpPr>
        <p:spPr>
          <a:xfrm>
            <a:off x="1262616" y="2502887"/>
            <a:ext cx="15762768" cy="558871"/>
          </a:xfrm>
          <a:prstGeom prst="rect">
            <a:avLst/>
          </a:prstGeom>
        </p:spPr>
        <p:txBody>
          <a:bodyPr lIns="0" tIns="0" rIns="0" bIns="0" rtlCol="0" anchor="t">
            <a:spAutoFit/>
          </a:bodyPr>
          <a:lstStyle/>
          <a:p>
            <a:pPr algn="ctr">
              <a:lnSpc>
                <a:spcPts val="4759"/>
              </a:lnSpc>
            </a:pPr>
            <a:endParaRPr lang="en-US" sz="3399" dirty="0">
              <a:solidFill>
                <a:srgbClr val="000000"/>
              </a:solidFill>
              <a:latin typeface="Proxima Nova"/>
            </a:endParaRPr>
          </a:p>
        </p:txBody>
      </p:sp>
      <p:grpSp>
        <p:nvGrpSpPr>
          <p:cNvPr id="6" name="Group 6">
            <a:extLst>
              <a:ext uri="{FF2B5EF4-FFF2-40B4-BE49-F238E27FC236}">
                <a16:creationId xmlns:a16="http://schemas.microsoft.com/office/drawing/2014/main" id="{3C3C503B-1E7E-298A-61A1-5725847AF3F6}"/>
              </a:ext>
            </a:extLst>
          </p:cNvPr>
          <p:cNvGrpSpPr/>
          <p:nvPr/>
        </p:nvGrpSpPr>
        <p:grpSpPr>
          <a:xfrm>
            <a:off x="3261702" y="775335"/>
            <a:ext cx="15377615" cy="1294129"/>
            <a:chOff x="0" y="0"/>
            <a:chExt cx="4050072" cy="340841"/>
          </a:xfrm>
        </p:grpSpPr>
        <p:sp>
          <p:nvSpPr>
            <p:cNvPr id="7" name="Freeform 7">
              <a:extLst>
                <a:ext uri="{FF2B5EF4-FFF2-40B4-BE49-F238E27FC236}">
                  <a16:creationId xmlns:a16="http://schemas.microsoft.com/office/drawing/2014/main" id="{7697C907-250C-AE50-71D7-1F922CF22F82}"/>
                </a:ext>
              </a:extLst>
            </p:cNvPr>
            <p:cNvSpPr/>
            <p:nvPr/>
          </p:nvSpPr>
          <p:spPr>
            <a:xfrm>
              <a:off x="0" y="0"/>
              <a:ext cx="4050071" cy="340841"/>
            </a:xfrm>
            <a:custGeom>
              <a:avLst/>
              <a:gdLst/>
              <a:ahLst/>
              <a:cxnLst/>
              <a:rect l="l" t="t" r="r" b="b"/>
              <a:pathLst>
                <a:path w="4050071" h="340841">
                  <a:moveTo>
                    <a:pt x="0" y="0"/>
                  </a:moveTo>
                  <a:lnTo>
                    <a:pt x="4050071" y="0"/>
                  </a:lnTo>
                  <a:lnTo>
                    <a:pt x="4050071" y="340841"/>
                  </a:lnTo>
                  <a:lnTo>
                    <a:pt x="0" y="340841"/>
                  </a:lnTo>
                  <a:close/>
                </a:path>
              </a:pathLst>
            </a:custGeom>
            <a:solidFill>
              <a:srgbClr val="FFCE6D"/>
            </a:solidFill>
          </p:spPr>
        </p:sp>
        <p:sp>
          <p:nvSpPr>
            <p:cNvPr id="8" name="TextBox 8">
              <a:extLst>
                <a:ext uri="{FF2B5EF4-FFF2-40B4-BE49-F238E27FC236}">
                  <a16:creationId xmlns:a16="http://schemas.microsoft.com/office/drawing/2014/main" id="{01141DF5-506D-76DB-9376-AE7AD0A07ADC}"/>
                </a:ext>
              </a:extLst>
            </p:cNvPr>
            <p:cNvSpPr txBox="1"/>
            <p:nvPr/>
          </p:nvSpPr>
          <p:spPr>
            <a:xfrm>
              <a:off x="0" y="-38100"/>
              <a:ext cx="4050072" cy="378941"/>
            </a:xfrm>
            <a:prstGeom prst="rect">
              <a:avLst/>
            </a:prstGeom>
          </p:spPr>
          <p:txBody>
            <a:bodyPr lIns="50800" tIns="50800" rIns="50800" bIns="50800" rtlCol="0" anchor="ctr"/>
            <a:lstStyle/>
            <a:p>
              <a:pPr algn="ctr">
                <a:lnSpc>
                  <a:spcPts val="2659"/>
                </a:lnSpc>
              </a:pPr>
              <a:endParaRPr/>
            </a:p>
          </p:txBody>
        </p:sp>
      </p:grpSp>
      <p:sp>
        <p:nvSpPr>
          <p:cNvPr id="9" name="TextBox 9">
            <a:extLst>
              <a:ext uri="{FF2B5EF4-FFF2-40B4-BE49-F238E27FC236}">
                <a16:creationId xmlns:a16="http://schemas.microsoft.com/office/drawing/2014/main" id="{9799C5A2-EADD-1730-8771-39158138B78C}"/>
              </a:ext>
            </a:extLst>
          </p:cNvPr>
          <p:cNvSpPr txBox="1"/>
          <p:nvPr/>
        </p:nvSpPr>
        <p:spPr>
          <a:xfrm>
            <a:off x="834691" y="670560"/>
            <a:ext cx="18367709" cy="1440651"/>
          </a:xfrm>
          <a:prstGeom prst="rect">
            <a:avLst/>
          </a:prstGeom>
        </p:spPr>
        <p:txBody>
          <a:bodyPr wrap="square" lIns="0" tIns="0" rIns="0" bIns="0" rtlCol="0" anchor="t">
            <a:spAutoFit/>
          </a:bodyPr>
          <a:lstStyle/>
          <a:p>
            <a:pPr algn="ctr">
              <a:lnSpc>
                <a:spcPts val="12880"/>
              </a:lnSpc>
            </a:pPr>
            <a:endParaRPr lang="en-US" sz="9200" dirty="0">
              <a:solidFill>
                <a:srgbClr val="000000"/>
              </a:solidFill>
              <a:latin typeface="Bebas Neue Bold"/>
            </a:endParaRPr>
          </a:p>
        </p:txBody>
      </p:sp>
      <p:grpSp>
        <p:nvGrpSpPr>
          <p:cNvPr id="10" name="Group 10">
            <a:extLst>
              <a:ext uri="{FF2B5EF4-FFF2-40B4-BE49-F238E27FC236}">
                <a16:creationId xmlns:a16="http://schemas.microsoft.com/office/drawing/2014/main" id="{6D76A17B-0A80-E08E-57C7-C7F477304442}"/>
              </a:ext>
            </a:extLst>
          </p:cNvPr>
          <p:cNvGrpSpPr/>
          <p:nvPr/>
        </p:nvGrpSpPr>
        <p:grpSpPr>
          <a:xfrm>
            <a:off x="1632157" y="775335"/>
            <a:ext cx="1298782" cy="1294129"/>
            <a:chOff x="0" y="0"/>
            <a:chExt cx="342066" cy="340841"/>
          </a:xfrm>
        </p:grpSpPr>
        <p:sp>
          <p:nvSpPr>
            <p:cNvPr id="11" name="Freeform 11">
              <a:extLst>
                <a:ext uri="{FF2B5EF4-FFF2-40B4-BE49-F238E27FC236}">
                  <a16:creationId xmlns:a16="http://schemas.microsoft.com/office/drawing/2014/main" id="{4B2B7D12-C4E6-6FE1-4ACB-23090AF72E51}"/>
                </a:ext>
              </a:extLst>
            </p:cNvPr>
            <p:cNvSpPr/>
            <p:nvPr/>
          </p:nvSpPr>
          <p:spPr>
            <a:xfrm>
              <a:off x="0" y="0"/>
              <a:ext cx="342066" cy="340841"/>
            </a:xfrm>
            <a:custGeom>
              <a:avLst/>
              <a:gdLst/>
              <a:ahLst/>
              <a:cxnLst/>
              <a:rect l="l" t="t" r="r" b="b"/>
              <a:pathLst>
                <a:path w="342066" h="340841">
                  <a:moveTo>
                    <a:pt x="0" y="0"/>
                  </a:moveTo>
                  <a:lnTo>
                    <a:pt x="342066" y="0"/>
                  </a:lnTo>
                  <a:lnTo>
                    <a:pt x="342066" y="340841"/>
                  </a:lnTo>
                  <a:lnTo>
                    <a:pt x="0" y="340841"/>
                  </a:lnTo>
                  <a:close/>
                </a:path>
              </a:pathLst>
            </a:custGeom>
            <a:solidFill>
              <a:srgbClr val="FFCE6D"/>
            </a:solidFill>
          </p:spPr>
        </p:sp>
        <p:sp>
          <p:nvSpPr>
            <p:cNvPr id="12" name="TextBox 12">
              <a:extLst>
                <a:ext uri="{FF2B5EF4-FFF2-40B4-BE49-F238E27FC236}">
                  <a16:creationId xmlns:a16="http://schemas.microsoft.com/office/drawing/2014/main" id="{3917A0F8-0A16-33E2-D813-6F2254E11F22}"/>
                </a:ext>
              </a:extLst>
            </p:cNvPr>
            <p:cNvSpPr txBox="1"/>
            <p:nvPr/>
          </p:nvSpPr>
          <p:spPr>
            <a:xfrm>
              <a:off x="0" y="-38100"/>
              <a:ext cx="342066" cy="378941"/>
            </a:xfrm>
            <a:prstGeom prst="rect">
              <a:avLst/>
            </a:prstGeom>
          </p:spPr>
          <p:txBody>
            <a:bodyPr lIns="50800" tIns="50800" rIns="50800" bIns="50800" rtlCol="0" anchor="ctr"/>
            <a:lstStyle/>
            <a:p>
              <a:pPr algn="ctr">
                <a:lnSpc>
                  <a:spcPts val="2659"/>
                </a:lnSpc>
              </a:pPr>
              <a:endParaRPr/>
            </a:p>
          </p:txBody>
        </p:sp>
      </p:grpSp>
      <p:grpSp>
        <p:nvGrpSpPr>
          <p:cNvPr id="13" name="Group 13">
            <a:extLst>
              <a:ext uri="{FF2B5EF4-FFF2-40B4-BE49-F238E27FC236}">
                <a16:creationId xmlns:a16="http://schemas.microsoft.com/office/drawing/2014/main" id="{9DA8ADE6-4BA8-E3B0-A8AC-5D408D5ED0F4}"/>
              </a:ext>
            </a:extLst>
          </p:cNvPr>
          <p:cNvGrpSpPr/>
          <p:nvPr/>
        </p:nvGrpSpPr>
        <p:grpSpPr>
          <a:xfrm>
            <a:off x="0" y="775335"/>
            <a:ext cx="1298782" cy="1294129"/>
            <a:chOff x="0" y="0"/>
            <a:chExt cx="342066" cy="340841"/>
          </a:xfrm>
        </p:grpSpPr>
        <p:sp>
          <p:nvSpPr>
            <p:cNvPr id="14" name="Freeform 14">
              <a:extLst>
                <a:ext uri="{FF2B5EF4-FFF2-40B4-BE49-F238E27FC236}">
                  <a16:creationId xmlns:a16="http://schemas.microsoft.com/office/drawing/2014/main" id="{5AD3D0CF-26FA-7977-F0D4-DCD7D13FB01F}"/>
                </a:ext>
              </a:extLst>
            </p:cNvPr>
            <p:cNvSpPr/>
            <p:nvPr/>
          </p:nvSpPr>
          <p:spPr>
            <a:xfrm>
              <a:off x="0" y="0"/>
              <a:ext cx="342066" cy="340841"/>
            </a:xfrm>
            <a:custGeom>
              <a:avLst/>
              <a:gdLst/>
              <a:ahLst/>
              <a:cxnLst/>
              <a:rect l="l" t="t" r="r" b="b"/>
              <a:pathLst>
                <a:path w="342066" h="340841">
                  <a:moveTo>
                    <a:pt x="0" y="0"/>
                  </a:moveTo>
                  <a:lnTo>
                    <a:pt x="342066" y="0"/>
                  </a:lnTo>
                  <a:lnTo>
                    <a:pt x="342066" y="340841"/>
                  </a:lnTo>
                  <a:lnTo>
                    <a:pt x="0" y="340841"/>
                  </a:lnTo>
                  <a:close/>
                </a:path>
              </a:pathLst>
            </a:custGeom>
            <a:solidFill>
              <a:srgbClr val="FFCE6D"/>
            </a:solidFill>
          </p:spPr>
        </p:sp>
        <p:sp>
          <p:nvSpPr>
            <p:cNvPr id="15" name="TextBox 15">
              <a:extLst>
                <a:ext uri="{FF2B5EF4-FFF2-40B4-BE49-F238E27FC236}">
                  <a16:creationId xmlns:a16="http://schemas.microsoft.com/office/drawing/2014/main" id="{8DB7C57C-31A7-0B0E-72AE-AF0FD6D2EFEB}"/>
                </a:ext>
              </a:extLst>
            </p:cNvPr>
            <p:cNvSpPr txBox="1"/>
            <p:nvPr/>
          </p:nvSpPr>
          <p:spPr>
            <a:xfrm>
              <a:off x="0" y="-38100"/>
              <a:ext cx="342066" cy="378941"/>
            </a:xfrm>
            <a:prstGeom prst="rect">
              <a:avLst/>
            </a:prstGeom>
          </p:spPr>
          <p:txBody>
            <a:bodyPr lIns="50800" tIns="50800" rIns="50800" bIns="50800" rtlCol="0" anchor="ctr"/>
            <a:lstStyle/>
            <a:p>
              <a:pPr algn="ctr">
                <a:lnSpc>
                  <a:spcPts val="2659"/>
                </a:lnSpc>
              </a:pPr>
              <a:endParaRPr/>
            </a:p>
          </p:txBody>
        </p:sp>
      </p:grpSp>
      <p:sp>
        <p:nvSpPr>
          <p:cNvPr id="18" name="TextBox 17">
            <a:extLst>
              <a:ext uri="{FF2B5EF4-FFF2-40B4-BE49-F238E27FC236}">
                <a16:creationId xmlns:a16="http://schemas.microsoft.com/office/drawing/2014/main" id="{72644637-83FF-E5E1-46E4-961C6C56E48F}"/>
              </a:ext>
            </a:extLst>
          </p:cNvPr>
          <p:cNvSpPr txBox="1"/>
          <p:nvPr/>
        </p:nvSpPr>
        <p:spPr>
          <a:xfrm>
            <a:off x="3261698" y="697573"/>
            <a:ext cx="15026302" cy="1200329"/>
          </a:xfrm>
          <a:prstGeom prst="rect">
            <a:avLst/>
          </a:prstGeom>
          <a:noFill/>
        </p:spPr>
        <p:txBody>
          <a:bodyPr wrap="square">
            <a:spAutoFit/>
          </a:bodyPr>
          <a:lstStyle/>
          <a:p>
            <a:r>
              <a:rPr lang="en-US" sz="7200" dirty="0"/>
              <a:t>DEMO</a:t>
            </a:r>
            <a:endParaRPr lang="vi-VN" sz="7200" dirty="0"/>
          </a:p>
        </p:txBody>
      </p:sp>
      <p:sp>
        <p:nvSpPr>
          <p:cNvPr id="22" name="TextBox 21">
            <a:extLst>
              <a:ext uri="{FF2B5EF4-FFF2-40B4-BE49-F238E27FC236}">
                <a16:creationId xmlns:a16="http://schemas.microsoft.com/office/drawing/2014/main" id="{A0D6325C-F648-E4DC-271A-E1A253C89EA8}"/>
              </a:ext>
            </a:extLst>
          </p:cNvPr>
          <p:cNvSpPr txBox="1"/>
          <p:nvPr/>
        </p:nvSpPr>
        <p:spPr>
          <a:xfrm>
            <a:off x="9143999" y="2940070"/>
            <a:ext cx="8991601" cy="584775"/>
          </a:xfrm>
          <a:prstGeom prst="rect">
            <a:avLst/>
          </a:prstGeom>
          <a:noFill/>
        </p:spPr>
        <p:txBody>
          <a:bodyPr wrap="square">
            <a:spAutoFit/>
          </a:bodyPr>
          <a:lstStyle/>
          <a:p>
            <a:endParaRPr lang="vi-VN" sz="3200" dirty="0"/>
          </a:p>
        </p:txBody>
      </p:sp>
      <p:grpSp>
        <p:nvGrpSpPr>
          <p:cNvPr id="2" name="Group 2">
            <a:extLst>
              <a:ext uri="{FF2B5EF4-FFF2-40B4-BE49-F238E27FC236}">
                <a16:creationId xmlns:a16="http://schemas.microsoft.com/office/drawing/2014/main" id="{33C6BBE6-D084-3892-FDB7-51E65FE0E394}"/>
              </a:ext>
            </a:extLst>
          </p:cNvPr>
          <p:cNvGrpSpPr/>
          <p:nvPr/>
        </p:nvGrpSpPr>
        <p:grpSpPr>
          <a:xfrm>
            <a:off x="171450" y="2151394"/>
            <a:ext cx="18791717" cy="7546976"/>
            <a:chOff x="0" y="0"/>
            <a:chExt cx="4984146" cy="1989205"/>
          </a:xfrm>
        </p:grpSpPr>
        <p:sp>
          <p:nvSpPr>
            <p:cNvPr id="3" name="Freeform 3">
              <a:extLst>
                <a:ext uri="{FF2B5EF4-FFF2-40B4-BE49-F238E27FC236}">
                  <a16:creationId xmlns:a16="http://schemas.microsoft.com/office/drawing/2014/main" id="{06C7542A-D843-3BB9-200D-BDD2A69ADCF0}"/>
                </a:ext>
              </a:extLst>
            </p:cNvPr>
            <p:cNvSpPr/>
            <p:nvPr/>
          </p:nvSpPr>
          <p:spPr>
            <a:xfrm>
              <a:off x="0" y="0"/>
              <a:ext cx="4984147" cy="1989205"/>
            </a:xfrm>
            <a:custGeom>
              <a:avLst/>
              <a:gdLst/>
              <a:ahLst/>
              <a:cxnLst/>
              <a:rect l="l" t="t" r="r" b="b"/>
              <a:pathLst>
                <a:path w="4984147" h="1989205">
                  <a:moveTo>
                    <a:pt x="0" y="0"/>
                  </a:moveTo>
                  <a:lnTo>
                    <a:pt x="4984147" y="0"/>
                  </a:lnTo>
                  <a:lnTo>
                    <a:pt x="4984147" y="1989205"/>
                  </a:lnTo>
                  <a:lnTo>
                    <a:pt x="0" y="1989205"/>
                  </a:lnTo>
                  <a:close/>
                </a:path>
              </a:pathLst>
            </a:custGeom>
            <a:solidFill>
              <a:srgbClr val="F6F6E9"/>
            </a:solidFill>
          </p:spPr>
        </p:sp>
        <p:sp>
          <p:nvSpPr>
            <p:cNvPr id="4" name="TextBox 4">
              <a:extLst>
                <a:ext uri="{FF2B5EF4-FFF2-40B4-BE49-F238E27FC236}">
                  <a16:creationId xmlns:a16="http://schemas.microsoft.com/office/drawing/2014/main" id="{7921C020-5571-B06B-E2BF-3951DBAD753E}"/>
                </a:ext>
              </a:extLst>
            </p:cNvPr>
            <p:cNvSpPr txBox="1"/>
            <p:nvPr/>
          </p:nvSpPr>
          <p:spPr>
            <a:xfrm>
              <a:off x="0" y="-38100"/>
              <a:ext cx="4984146" cy="2027305"/>
            </a:xfrm>
            <a:prstGeom prst="rect">
              <a:avLst/>
            </a:prstGeom>
          </p:spPr>
          <p:txBody>
            <a:bodyPr lIns="50800" tIns="50800" rIns="50800" bIns="50800" rtlCol="0" anchor="ctr"/>
            <a:lstStyle/>
            <a:p>
              <a:pPr algn="ctr">
                <a:lnSpc>
                  <a:spcPts val="2659"/>
                </a:lnSpc>
              </a:pPr>
              <a:endParaRPr/>
            </a:p>
          </p:txBody>
        </p:sp>
      </p:grpSp>
      <p:pic>
        <p:nvPicPr>
          <p:cNvPr id="1026" name="Picture 2">
            <a:extLst>
              <a:ext uri="{FF2B5EF4-FFF2-40B4-BE49-F238E27FC236}">
                <a16:creationId xmlns:a16="http://schemas.microsoft.com/office/drawing/2014/main" id="{17925757-E63E-4D7D-9056-095441DA58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5007" y="2051928"/>
            <a:ext cx="7562850" cy="7705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1358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2895600" y="2019300"/>
            <a:ext cx="11698105" cy="6927657"/>
          </a:xfrm>
          <a:custGeom>
            <a:avLst/>
            <a:gdLst/>
            <a:ahLst/>
            <a:cxnLst/>
            <a:rect l="l" t="t" r="r" b="b"/>
            <a:pathLst>
              <a:path w="10896012" h="6728287">
                <a:moveTo>
                  <a:pt x="0" y="0"/>
                </a:moveTo>
                <a:lnTo>
                  <a:pt x="10896012" y="0"/>
                </a:lnTo>
                <a:lnTo>
                  <a:pt x="10896012" y="6728287"/>
                </a:lnTo>
                <a:lnTo>
                  <a:pt x="0" y="67282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3429000" y="2789630"/>
            <a:ext cx="9952531" cy="7544181"/>
          </a:xfrm>
          <a:prstGeom prst="rect">
            <a:avLst/>
          </a:prstGeom>
        </p:spPr>
        <p:txBody>
          <a:bodyPr lIns="0" tIns="0" rIns="0" bIns="0" rtlCol="0" anchor="t">
            <a:spAutoFit/>
          </a:bodyPr>
          <a:lstStyle/>
          <a:p>
            <a:pPr marL="0" lvl="0" indent="0" algn="ctr">
              <a:lnSpc>
                <a:spcPts val="20152"/>
              </a:lnSpc>
              <a:spcBef>
                <a:spcPct val="0"/>
              </a:spcBef>
            </a:pPr>
            <a:r>
              <a:rPr lang="en-US" sz="14394" dirty="0">
                <a:solidFill>
                  <a:srgbClr val="000000"/>
                </a:solidFill>
                <a:latin typeface="Repo Bold Bold"/>
              </a:rPr>
              <a:t>Thank you</a:t>
            </a:r>
          </a:p>
          <a:p>
            <a:pPr marL="0" lvl="0" indent="0" algn="ctr">
              <a:lnSpc>
                <a:spcPts val="20152"/>
              </a:lnSpc>
              <a:spcBef>
                <a:spcPct val="0"/>
              </a:spcBef>
            </a:pPr>
            <a:r>
              <a:rPr lang="en-US" sz="14394" dirty="0">
                <a:solidFill>
                  <a:srgbClr val="000000"/>
                </a:solidFill>
                <a:latin typeface="Repo Bold Bold"/>
              </a:rPr>
              <a:t>for watching</a:t>
            </a:r>
          </a:p>
          <a:p>
            <a:pPr marL="0" lvl="0" indent="0" algn="ctr">
              <a:lnSpc>
                <a:spcPts val="20152"/>
              </a:lnSpc>
              <a:spcBef>
                <a:spcPct val="0"/>
              </a:spcBef>
            </a:pPr>
            <a:endParaRPr lang="en-US" sz="14394" dirty="0">
              <a:solidFill>
                <a:srgbClr val="000000"/>
              </a:solidFill>
              <a:latin typeface="Repo Bold Bold"/>
            </a:endParaRPr>
          </a:p>
        </p:txBody>
      </p:sp>
      <p:grpSp>
        <p:nvGrpSpPr>
          <p:cNvPr id="5" name="Group 5"/>
          <p:cNvGrpSpPr/>
          <p:nvPr/>
        </p:nvGrpSpPr>
        <p:grpSpPr>
          <a:xfrm>
            <a:off x="6199051" y="8574309"/>
            <a:ext cx="5601010" cy="1143246"/>
            <a:chOff x="0" y="0"/>
            <a:chExt cx="2550324" cy="520558"/>
          </a:xfrm>
        </p:grpSpPr>
        <p:sp>
          <p:nvSpPr>
            <p:cNvPr id="6" name="Freeform 6"/>
            <p:cNvSpPr/>
            <p:nvPr/>
          </p:nvSpPr>
          <p:spPr>
            <a:xfrm>
              <a:off x="0" y="0"/>
              <a:ext cx="2550324" cy="520558"/>
            </a:xfrm>
            <a:custGeom>
              <a:avLst/>
              <a:gdLst/>
              <a:ahLst/>
              <a:cxnLst/>
              <a:rect l="l" t="t" r="r" b="b"/>
              <a:pathLst>
                <a:path w="2550324" h="520558">
                  <a:moveTo>
                    <a:pt x="46996" y="0"/>
                  </a:moveTo>
                  <a:lnTo>
                    <a:pt x="2503328" y="0"/>
                  </a:lnTo>
                  <a:cubicBezTo>
                    <a:pt x="2515792" y="0"/>
                    <a:pt x="2527746" y="4951"/>
                    <a:pt x="2536559" y="13765"/>
                  </a:cubicBezTo>
                  <a:cubicBezTo>
                    <a:pt x="2545373" y="22578"/>
                    <a:pt x="2550324" y="34532"/>
                    <a:pt x="2550324" y="46996"/>
                  </a:cubicBezTo>
                  <a:lnTo>
                    <a:pt x="2550324" y="473562"/>
                  </a:lnTo>
                  <a:cubicBezTo>
                    <a:pt x="2550324" y="499517"/>
                    <a:pt x="2529283" y="520558"/>
                    <a:pt x="2503328" y="520558"/>
                  </a:cubicBezTo>
                  <a:lnTo>
                    <a:pt x="46996" y="520558"/>
                  </a:lnTo>
                  <a:cubicBezTo>
                    <a:pt x="21041" y="520558"/>
                    <a:pt x="0" y="499517"/>
                    <a:pt x="0" y="473562"/>
                  </a:cubicBezTo>
                  <a:lnTo>
                    <a:pt x="0" y="46996"/>
                  </a:lnTo>
                  <a:cubicBezTo>
                    <a:pt x="0" y="21041"/>
                    <a:pt x="21041" y="0"/>
                    <a:pt x="46996" y="0"/>
                  </a:cubicBezTo>
                  <a:close/>
                </a:path>
              </a:pathLst>
            </a:custGeom>
            <a:solidFill>
              <a:srgbClr val="FFFEF7"/>
            </a:solidFill>
            <a:ln w="47625" cap="rnd">
              <a:solidFill>
                <a:srgbClr val="000000"/>
              </a:solidFill>
              <a:prstDash val="solid"/>
              <a:round/>
            </a:ln>
          </p:spPr>
        </p:sp>
        <p:sp>
          <p:nvSpPr>
            <p:cNvPr id="7" name="TextBox 7"/>
            <p:cNvSpPr txBox="1"/>
            <p:nvPr/>
          </p:nvSpPr>
          <p:spPr>
            <a:xfrm>
              <a:off x="0" y="-9525"/>
              <a:ext cx="2550324" cy="530083"/>
            </a:xfrm>
            <a:prstGeom prst="rect">
              <a:avLst/>
            </a:prstGeom>
          </p:spPr>
          <p:txBody>
            <a:bodyPr lIns="0" tIns="0" rIns="0" bIns="0" rtlCol="0" anchor="ctr"/>
            <a:lstStyle/>
            <a:p>
              <a:pPr marL="0" lvl="0" indent="0" algn="ctr">
                <a:lnSpc>
                  <a:spcPts val="700"/>
                </a:lnSpc>
                <a:spcBef>
                  <a:spcPct val="0"/>
                </a:spcBef>
              </a:pPr>
              <a:endParaRPr/>
            </a:p>
          </p:txBody>
        </p:sp>
      </p:grpSp>
      <p:sp>
        <p:nvSpPr>
          <p:cNvPr id="9" name="Freeform 9"/>
          <p:cNvSpPr/>
          <p:nvPr/>
        </p:nvSpPr>
        <p:spPr>
          <a:xfrm rot="-1244255">
            <a:off x="15928484" y="3873273"/>
            <a:ext cx="1064640" cy="1758415"/>
          </a:xfrm>
          <a:custGeom>
            <a:avLst/>
            <a:gdLst/>
            <a:ahLst/>
            <a:cxnLst/>
            <a:rect l="l" t="t" r="r" b="b"/>
            <a:pathLst>
              <a:path w="1064640" h="1758415">
                <a:moveTo>
                  <a:pt x="0" y="0"/>
                </a:moveTo>
                <a:lnTo>
                  <a:pt x="1064640" y="0"/>
                </a:lnTo>
                <a:lnTo>
                  <a:pt x="1064640" y="1758415"/>
                </a:lnTo>
                <a:lnTo>
                  <a:pt x="0" y="17584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4727055" y="5729877"/>
            <a:ext cx="4609198" cy="6434160"/>
          </a:xfrm>
          <a:custGeom>
            <a:avLst/>
            <a:gdLst/>
            <a:ahLst/>
            <a:cxnLst/>
            <a:rect l="l" t="t" r="r" b="b"/>
            <a:pathLst>
              <a:path w="4609198" h="6434160">
                <a:moveTo>
                  <a:pt x="0" y="0"/>
                </a:moveTo>
                <a:lnTo>
                  <a:pt x="4609198" y="0"/>
                </a:lnTo>
                <a:lnTo>
                  <a:pt x="4609198" y="6434160"/>
                </a:lnTo>
                <a:lnTo>
                  <a:pt x="0" y="643416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rot="-1757656">
            <a:off x="-2268026" y="-422948"/>
            <a:ext cx="8967709" cy="2903296"/>
          </a:xfrm>
          <a:custGeom>
            <a:avLst/>
            <a:gdLst/>
            <a:ahLst/>
            <a:cxnLst/>
            <a:rect l="l" t="t" r="r" b="b"/>
            <a:pathLst>
              <a:path w="8967709" h="2903296">
                <a:moveTo>
                  <a:pt x="0" y="0"/>
                </a:moveTo>
                <a:lnTo>
                  <a:pt x="8967709" y="0"/>
                </a:lnTo>
                <a:lnTo>
                  <a:pt x="8967709" y="2903296"/>
                </a:lnTo>
                <a:lnTo>
                  <a:pt x="0" y="290329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61A6AB"/>
        </a:solidFill>
        <a:effectLst/>
      </p:bgPr>
    </p:bg>
    <p:spTree>
      <p:nvGrpSpPr>
        <p:cNvPr id="1" name=""/>
        <p:cNvGrpSpPr/>
        <p:nvPr/>
      </p:nvGrpSpPr>
      <p:grpSpPr>
        <a:xfrm>
          <a:off x="0" y="0"/>
          <a:ext cx="0" cy="0"/>
          <a:chOff x="0" y="0"/>
          <a:chExt cx="0" cy="0"/>
        </a:xfrm>
      </p:grpSpPr>
      <p:grpSp>
        <p:nvGrpSpPr>
          <p:cNvPr id="2" name="Group 2"/>
          <p:cNvGrpSpPr/>
          <p:nvPr/>
        </p:nvGrpSpPr>
        <p:grpSpPr>
          <a:xfrm>
            <a:off x="-152404" y="2069464"/>
            <a:ext cx="18791717" cy="7546976"/>
            <a:chOff x="0" y="0"/>
            <a:chExt cx="4984146" cy="1989205"/>
          </a:xfrm>
        </p:grpSpPr>
        <p:sp>
          <p:nvSpPr>
            <p:cNvPr id="3" name="Freeform 3"/>
            <p:cNvSpPr/>
            <p:nvPr/>
          </p:nvSpPr>
          <p:spPr>
            <a:xfrm>
              <a:off x="0" y="0"/>
              <a:ext cx="4984147" cy="1989205"/>
            </a:xfrm>
            <a:custGeom>
              <a:avLst/>
              <a:gdLst/>
              <a:ahLst/>
              <a:cxnLst/>
              <a:rect l="l" t="t" r="r" b="b"/>
              <a:pathLst>
                <a:path w="4984147" h="1989205">
                  <a:moveTo>
                    <a:pt x="0" y="0"/>
                  </a:moveTo>
                  <a:lnTo>
                    <a:pt x="4984147" y="0"/>
                  </a:lnTo>
                  <a:lnTo>
                    <a:pt x="4984147" y="1989205"/>
                  </a:lnTo>
                  <a:lnTo>
                    <a:pt x="0" y="1989205"/>
                  </a:lnTo>
                  <a:close/>
                </a:path>
              </a:pathLst>
            </a:custGeom>
            <a:solidFill>
              <a:srgbClr val="F6F6E9"/>
            </a:solidFill>
          </p:spPr>
        </p:sp>
        <p:sp>
          <p:nvSpPr>
            <p:cNvPr id="4" name="TextBox 4"/>
            <p:cNvSpPr txBox="1"/>
            <p:nvPr/>
          </p:nvSpPr>
          <p:spPr>
            <a:xfrm>
              <a:off x="0" y="-38100"/>
              <a:ext cx="4984146" cy="2027305"/>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262616" y="2502887"/>
            <a:ext cx="15762768" cy="558871"/>
          </a:xfrm>
          <a:prstGeom prst="rect">
            <a:avLst/>
          </a:prstGeom>
        </p:spPr>
        <p:txBody>
          <a:bodyPr lIns="0" tIns="0" rIns="0" bIns="0" rtlCol="0" anchor="t">
            <a:spAutoFit/>
          </a:bodyPr>
          <a:lstStyle/>
          <a:p>
            <a:pPr algn="ctr">
              <a:lnSpc>
                <a:spcPts val="4759"/>
              </a:lnSpc>
            </a:pPr>
            <a:endParaRPr lang="en-US" sz="3399" dirty="0">
              <a:solidFill>
                <a:srgbClr val="000000"/>
              </a:solidFill>
              <a:latin typeface="Proxima Nova"/>
            </a:endParaRPr>
          </a:p>
        </p:txBody>
      </p:sp>
      <p:grpSp>
        <p:nvGrpSpPr>
          <p:cNvPr id="6" name="Group 6"/>
          <p:cNvGrpSpPr/>
          <p:nvPr/>
        </p:nvGrpSpPr>
        <p:grpSpPr>
          <a:xfrm>
            <a:off x="3261702" y="775335"/>
            <a:ext cx="15377615" cy="1294129"/>
            <a:chOff x="0" y="0"/>
            <a:chExt cx="4050072" cy="340841"/>
          </a:xfrm>
        </p:grpSpPr>
        <p:sp>
          <p:nvSpPr>
            <p:cNvPr id="7" name="Freeform 7"/>
            <p:cNvSpPr/>
            <p:nvPr/>
          </p:nvSpPr>
          <p:spPr>
            <a:xfrm>
              <a:off x="0" y="0"/>
              <a:ext cx="4050071" cy="340841"/>
            </a:xfrm>
            <a:custGeom>
              <a:avLst/>
              <a:gdLst/>
              <a:ahLst/>
              <a:cxnLst/>
              <a:rect l="l" t="t" r="r" b="b"/>
              <a:pathLst>
                <a:path w="4050071" h="340841">
                  <a:moveTo>
                    <a:pt x="0" y="0"/>
                  </a:moveTo>
                  <a:lnTo>
                    <a:pt x="4050071" y="0"/>
                  </a:lnTo>
                  <a:lnTo>
                    <a:pt x="4050071" y="340841"/>
                  </a:lnTo>
                  <a:lnTo>
                    <a:pt x="0" y="340841"/>
                  </a:lnTo>
                  <a:close/>
                </a:path>
              </a:pathLst>
            </a:custGeom>
            <a:solidFill>
              <a:srgbClr val="FFCE6D"/>
            </a:solidFill>
          </p:spPr>
        </p:sp>
        <p:sp>
          <p:nvSpPr>
            <p:cNvPr id="8" name="TextBox 8"/>
            <p:cNvSpPr txBox="1"/>
            <p:nvPr/>
          </p:nvSpPr>
          <p:spPr>
            <a:xfrm>
              <a:off x="0" y="-38100"/>
              <a:ext cx="4050072" cy="378941"/>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834691" y="670560"/>
            <a:ext cx="18367709" cy="1440651"/>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Bebas Neue Bold"/>
              </a:rPr>
              <a:t>1. Convolutional Neural </a:t>
            </a:r>
            <a:r>
              <a:rPr lang="en-US" sz="9200" dirty="0" err="1">
                <a:solidFill>
                  <a:srgbClr val="000000"/>
                </a:solidFill>
                <a:latin typeface="Bebas Neue Bold"/>
              </a:rPr>
              <a:t>NetWORKS</a:t>
            </a:r>
            <a:endParaRPr lang="en-US" sz="9200" dirty="0">
              <a:solidFill>
                <a:srgbClr val="000000"/>
              </a:solidFill>
              <a:latin typeface="Bebas Neue Bold"/>
            </a:endParaRPr>
          </a:p>
        </p:txBody>
      </p:sp>
      <p:grpSp>
        <p:nvGrpSpPr>
          <p:cNvPr id="10" name="Group 10"/>
          <p:cNvGrpSpPr/>
          <p:nvPr/>
        </p:nvGrpSpPr>
        <p:grpSpPr>
          <a:xfrm>
            <a:off x="1632157" y="775335"/>
            <a:ext cx="1298782" cy="1294129"/>
            <a:chOff x="0" y="0"/>
            <a:chExt cx="342066" cy="340841"/>
          </a:xfrm>
        </p:grpSpPr>
        <p:sp>
          <p:nvSpPr>
            <p:cNvPr id="11" name="Freeform 11"/>
            <p:cNvSpPr/>
            <p:nvPr/>
          </p:nvSpPr>
          <p:spPr>
            <a:xfrm>
              <a:off x="0" y="0"/>
              <a:ext cx="342066" cy="340841"/>
            </a:xfrm>
            <a:custGeom>
              <a:avLst/>
              <a:gdLst/>
              <a:ahLst/>
              <a:cxnLst/>
              <a:rect l="l" t="t" r="r" b="b"/>
              <a:pathLst>
                <a:path w="342066" h="340841">
                  <a:moveTo>
                    <a:pt x="0" y="0"/>
                  </a:moveTo>
                  <a:lnTo>
                    <a:pt x="342066" y="0"/>
                  </a:lnTo>
                  <a:lnTo>
                    <a:pt x="342066" y="340841"/>
                  </a:lnTo>
                  <a:lnTo>
                    <a:pt x="0" y="340841"/>
                  </a:lnTo>
                  <a:close/>
                </a:path>
              </a:pathLst>
            </a:custGeom>
            <a:solidFill>
              <a:srgbClr val="FFCE6D"/>
            </a:solidFill>
          </p:spPr>
        </p:sp>
        <p:sp>
          <p:nvSpPr>
            <p:cNvPr id="12" name="TextBox 12"/>
            <p:cNvSpPr txBox="1"/>
            <p:nvPr/>
          </p:nvSpPr>
          <p:spPr>
            <a:xfrm>
              <a:off x="0" y="-38100"/>
              <a:ext cx="342066" cy="378941"/>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0" y="775335"/>
            <a:ext cx="1298782" cy="1294129"/>
            <a:chOff x="0" y="0"/>
            <a:chExt cx="342066" cy="340841"/>
          </a:xfrm>
        </p:grpSpPr>
        <p:sp>
          <p:nvSpPr>
            <p:cNvPr id="14" name="Freeform 14"/>
            <p:cNvSpPr/>
            <p:nvPr/>
          </p:nvSpPr>
          <p:spPr>
            <a:xfrm>
              <a:off x="0" y="0"/>
              <a:ext cx="342066" cy="340841"/>
            </a:xfrm>
            <a:custGeom>
              <a:avLst/>
              <a:gdLst/>
              <a:ahLst/>
              <a:cxnLst/>
              <a:rect l="l" t="t" r="r" b="b"/>
              <a:pathLst>
                <a:path w="342066" h="340841">
                  <a:moveTo>
                    <a:pt x="0" y="0"/>
                  </a:moveTo>
                  <a:lnTo>
                    <a:pt x="342066" y="0"/>
                  </a:lnTo>
                  <a:lnTo>
                    <a:pt x="342066" y="340841"/>
                  </a:lnTo>
                  <a:lnTo>
                    <a:pt x="0" y="340841"/>
                  </a:lnTo>
                  <a:close/>
                </a:path>
              </a:pathLst>
            </a:custGeom>
            <a:solidFill>
              <a:srgbClr val="FFCE6D"/>
            </a:solidFill>
          </p:spPr>
        </p:sp>
        <p:sp>
          <p:nvSpPr>
            <p:cNvPr id="15" name="TextBox 15"/>
            <p:cNvSpPr txBox="1"/>
            <p:nvPr/>
          </p:nvSpPr>
          <p:spPr>
            <a:xfrm>
              <a:off x="0" y="-38100"/>
              <a:ext cx="342066" cy="378941"/>
            </a:xfrm>
            <a:prstGeom prst="rect">
              <a:avLst/>
            </a:prstGeom>
          </p:spPr>
          <p:txBody>
            <a:bodyPr lIns="50800" tIns="50800" rIns="50800" bIns="50800" rtlCol="0" anchor="ctr"/>
            <a:lstStyle/>
            <a:p>
              <a:pPr algn="ctr">
                <a:lnSpc>
                  <a:spcPts val="2659"/>
                </a:lnSpc>
              </a:pPr>
              <a:endParaRPr/>
            </a:p>
          </p:txBody>
        </p:sp>
      </p:grpSp>
      <p:pic>
        <p:nvPicPr>
          <p:cNvPr id="16" name="Picture 15" descr="Convolutional Neural Network Example">
            <a:extLst>
              <a:ext uri="{FF2B5EF4-FFF2-40B4-BE49-F238E27FC236}">
                <a16:creationId xmlns:a16="http://schemas.microsoft.com/office/drawing/2014/main" id="{1C575140-4CD8-1FC0-9E46-911F28C56FA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603" y="2255761"/>
            <a:ext cx="18367709" cy="4472881"/>
          </a:xfrm>
          <a:prstGeom prst="rect">
            <a:avLst/>
          </a:prstGeom>
          <a:noFill/>
          <a:ln>
            <a:noFill/>
          </a:ln>
        </p:spPr>
      </p:pic>
      <p:sp>
        <p:nvSpPr>
          <p:cNvPr id="18" name="TextBox 17">
            <a:extLst>
              <a:ext uri="{FF2B5EF4-FFF2-40B4-BE49-F238E27FC236}">
                <a16:creationId xmlns:a16="http://schemas.microsoft.com/office/drawing/2014/main" id="{4DF98B43-849A-4513-CF36-501D1C897DBC}"/>
              </a:ext>
            </a:extLst>
          </p:cNvPr>
          <p:cNvSpPr txBox="1"/>
          <p:nvPr/>
        </p:nvSpPr>
        <p:spPr>
          <a:xfrm>
            <a:off x="89932" y="9139386"/>
            <a:ext cx="14108836" cy="954107"/>
          </a:xfrm>
          <a:prstGeom prst="rect">
            <a:avLst/>
          </a:prstGeom>
          <a:noFill/>
        </p:spPr>
        <p:txBody>
          <a:bodyPr wrap="square">
            <a:spAutoFit/>
          </a:bodyPr>
          <a:lstStyle/>
          <a:p>
            <a:r>
              <a:rPr lang="vi-VN" sz="2800" b="0" i="0" dirty="0">
                <a:solidFill>
                  <a:srgbClr val="222222"/>
                </a:solidFill>
                <a:effectLst/>
                <a:latin typeface="Verdana" panose="020B0604030504040204" pitchFamily="34" charset="0"/>
              </a:rPr>
              <a:t>CNN được sử dụng nhiều trong các bài toán nhận dạng các object trong ảnh. Tại sao thuật toán này được sử dụng rộng rãi cho việc nhận dạng(detection)?</a:t>
            </a:r>
            <a:endParaRPr lang="vi-VN" sz="2800" dirty="0"/>
          </a:p>
        </p:txBody>
      </p:sp>
      <p:sp>
        <p:nvSpPr>
          <p:cNvPr id="17" name="TextBox 16">
            <a:extLst>
              <a:ext uri="{FF2B5EF4-FFF2-40B4-BE49-F238E27FC236}">
                <a16:creationId xmlns:a16="http://schemas.microsoft.com/office/drawing/2014/main" id="{D8BCA010-263F-44CB-2258-F702237B4E07}"/>
              </a:ext>
            </a:extLst>
          </p:cNvPr>
          <p:cNvSpPr txBox="1"/>
          <p:nvPr/>
        </p:nvSpPr>
        <p:spPr>
          <a:xfrm>
            <a:off x="89933" y="6886364"/>
            <a:ext cx="18367710" cy="1754326"/>
          </a:xfrm>
          <a:prstGeom prst="rect">
            <a:avLst/>
          </a:prstGeom>
          <a:noFill/>
        </p:spPr>
        <p:txBody>
          <a:bodyPr wrap="square" rtlCol="0">
            <a:spAutoFit/>
          </a:bodyPr>
          <a:lstStyle/>
          <a:p>
            <a:r>
              <a:rPr lang="en-US" sz="3600" dirty="0"/>
              <a:t>- CNN </a:t>
            </a:r>
            <a:r>
              <a:rPr lang="en-US" sz="3600" dirty="0" err="1"/>
              <a:t>là</a:t>
            </a:r>
            <a:r>
              <a:rPr lang="en-US" sz="3600" dirty="0"/>
              <a:t> </a:t>
            </a:r>
            <a:r>
              <a:rPr lang="en-US" sz="3600" dirty="0" err="1"/>
              <a:t>một</a:t>
            </a:r>
            <a:r>
              <a:rPr lang="en-US" sz="3600" dirty="0"/>
              <a:t> </a:t>
            </a:r>
            <a:r>
              <a:rPr lang="en-US" sz="3600" dirty="0" err="1"/>
              <a:t>mô</a:t>
            </a:r>
            <a:r>
              <a:rPr lang="en-US" sz="3600" dirty="0"/>
              <a:t> </a:t>
            </a:r>
            <a:r>
              <a:rPr lang="en-US" sz="3600" dirty="0" err="1"/>
              <a:t>hình</a:t>
            </a:r>
            <a:r>
              <a:rPr lang="en-US" sz="3600" dirty="0"/>
              <a:t> </a:t>
            </a:r>
            <a:r>
              <a:rPr lang="en-US" sz="3600" dirty="0" err="1"/>
              <a:t>trong</a:t>
            </a:r>
            <a:r>
              <a:rPr lang="en-US" sz="3600" dirty="0"/>
              <a:t> Deep Learning </a:t>
            </a:r>
            <a:r>
              <a:rPr lang="en-US" sz="3600" dirty="0" err="1"/>
              <a:t>được</a:t>
            </a:r>
            <a:r>
              <a:rPr lang="en-US" sz="3600" dirty="0"/>
              <a:t> </a:t>
            </a:r>
            <a:r>
              <a:rPr lang="en-US" sz="3600" dirty="0" err="1"/>
              <a:t>sử</a:t>
            </a:r>
            <a:r>
              <a:rPr lang="en-US" sz="3600" dirty="0"/>
              <a:t> </a:t>
            </a:r>
            <a:r>
              <a:rPr lang="en-US" sz="3600" dirty="0" err="1"/>
              <a:t>dụng</a:t>
            </a:r>
            <a:r>
              <a:rPr lang="en-US" sz="3600" dirty="0"/>
              <a:t> </a:t>
            </a:r>
            <a:r>
              <a:rPr lang="en-US" sz="3600" dirty="0" err="1"/>
              <a:t>rộng</a:t>
            </a:r>
            <a:r>
              <a:rPr lang="en-US" sz="3600" dirty="0"/>
              <a:t> </a:t>
            </a:r>
            <a:r>
              <a:rPr lang="en-US" sz="3600" dirty="0" err="1"/>
              <a:t>rãi</a:t>
            </a:r>
            <a:r>
              <a:rPr lang="en-US" sz="3600" dirty="0"/>
              <a:t> </a:t>
            </a:r>
            <a:r>
              <a:rPr lang="en-US" sz="3600" dirty="0" err="1"/>
              <a:t>trong</a:t>
            </a:r>
            <a:r>
              <a:rPr lang="en-US" sz="3600" dirty="0"/>
              <a:t> </a:t>
            </a:r>
            <a:r>
              <a:rPr lang="en-US" sz="3600" dirty="0" err="1"/>
              <a:t>việc</a:t>
            </a:r>
            <a:r>
              <a:rPr lang="en-US" sz="3600" dirty="0"/>
              <a:t> </a:t>
            </a:r>
            <a:r>
              <a:rPr lang="en-US" sz="3600" dirty="0" err="1"/>
              <a:t>nhận</a:t>
            </a:r>
            <a:r>
              <a:rPr lang="en-US" sz="3600" dirty="0"/>
              <a:t> </a:t>
            </a:r>
            <a:r>
              <a:rPr lang="en-US" sz="3600" dirty="0" err="1"/>
              <a:t>dạng</a:t>
            </a:r>
            <a:r>
              <a:rPr lang="en-US" sz="3600" dirty="0"/>
              <a:t> </a:t>
            </a:r>
            <a:r>
              <a:rPr lang="en-US" sz="3600" dirty="0" err="1"/>
              <a:t>đối</a:t>
            </a:r>
            <a:r>
              <a:rPr lang="en-US" sz="3600" dirty="0"/>
              <a:t> </a:t>
            </a:r>
            <a:r>
              <a:rPr lang="en-US" sz="3600" dirty="0" err="1"/>
              <a:t>tượng</a:t>
            </a:r>
            <a:r>
              <a:rPr lang="en-US" sz="3600" dirty="0"/>
              <a:t>(Object Detection) </a:t>
            </a:r>
            <a:r>
              <a:rPr lang="en-US" sz="3600" dirty="0" err="1"/>
              <a:t>với</a:t>
            </a:r>
            <a:r>
              <a:rPr lang="en-US" sz="3600" dirty="0"/>
              <a:t> </a:t>
            </a:r>
            <a:r>
              <a:rPr lang="en-US" sz="3600" dirty="0" err="1"/>
              <a:t>độ</a:t>
            </a:r>
            <a:r>
              <a:rPr lang="en-US" sz="3600" dirty="0"/>
              <a:t> </a:t>
            </a:r>
            <a:r>
              <a:rPr lang="en-US" sz="3600" dirty="0" err="1"/>
              <a:t>chính</a:t>
            </a:r>
            <a:r>
              <a:rPr lang="en-US" sz="3600" dirty="0"/>
              <a:t> </a:t>
            </a:r>
            <a:r>
              <a:rPr lang="en-US" sz="3600" dirty="0" err="1"/>
              <a:t>xác</a:t>
            </a:r>
            <a:r>
              <a:rPr lang="en-US" sz="3600" dirty="0"/>
              <a:t> </a:t>
            </a:r>
            <a:r>
              <a:rPr lang="en-US" sz="3600" dirty="0" err="1"/>
              <a:t>cao</a:t>
            </a:r>
            <a:r>
              <a:rPr lang="en-US" sz="3600" dirty="0"/>
              <a:t>.</a:t>
            </a:r>
          </a:p>
          <a:p>
            <a:r>
              <a:rPr lang="en-US" sz="3600" dirty="0"/>
              <a:t>- CNN bao </a:t>
            </a:r>
            <a:r>
              <a:rPr lang="en-US" sz="3600" dirty="0" err="1"/>
              <a:t>gồm</a:t>
            </a:r>
            <a:r>
              <a:rPr lang="en-US" sz="3600" dirty="0"/>
              <a:t>: </a:t>
            </a:r>
            <a:r>
              <a:rPr lang="en-US" sz="3600" dirty="0" err="1"/>
              <a:t>lớp</a:t>
            </a:r>
            <a:r>
              <a:rPr lang="en-US" sz="3600" dirty="0"/>
              <a:t> </a:t>
            </a:r>
            <a:r>
              <a:rPr lang="en-US" sz="3600" dirty="0" err="1"/>
              <a:t>chập</a:t>
            </a:r>
            <a:r>
              <a:rPr lang="en-US" sz="3600" dirty="0"/>
              <a:t>(convolution), </a:t>
            </a:r>
            <a:r>
              <a:rPr lang="en-US" sz="3600" dirty="0" err="1"/>
              <a:t>lớp</a:t>
            </a:r>
            <a:r>
              <a:rPr lang="en-US" sz="3600" dirty="0"/>
              <a:t> </a:t>
            </a:r>
            <a:r>
              <a:rPr lang="en-US" sz="3600" dirty="0" err="1"/>
              <a:t>tổng</a:t>
            </a:r>
            <a:r>
              <a:rPr lang="en-US" sz="3600" dirty="0"/>
              <a:t> </a:t>
            </a:r>
            <a:r>
              <a:rPr lang="en-US" sz="3600" dirty="0" err="1"/>
              <a:t>hợp</a:t>
            </a:r>
            <a:r>
              <a:rPr lang="en-US" sz="3600" dirty="0"/>
              <a:t>(Polling), </a:t>
            </a:r>
            <a:r>
              <a:rPr lang="en-US" sz="3600" dirty="0" err="1"/>
              <a:t>lớp</a:t>
            </a:r>
            <a:r>
              <a:rPr lang="en-US" sz="3600" dirty="0"/>
              <a:t> </a:t>
            </a:r>
            <a:r>
              <a:rPr lang="en-US" sz="3600" dirty="0" err="1"/>
              <a:t>kết</a:t>
            </a:r>
            <a:r>
              <a:rPr lang="en-US" sz="3600" dirty="0"/>
              <a:t> </a:t>
            </a:r>
            <a:r>
              <a:rPr lang="en-US" sz="3600" dirty="0" err="1"/>
              <a:t>nối</a:t>
            </a:r>
            <a:r>
              <a:rPr lang="en-US" sz="3600" dirty="0"/>
              <a:t> </a:t>
            </a:r>
            <a:r>
              <a:rPr lang="en-US" sz="3600" dirty="0" err="1"/>
              <a:t>đầy</a:t>
            </a:r>
            <a:r>
              <a:rPr lang="en-US" sz="3600" dirty="0"/>
              <a:t> </a:t>
            </a:r>
            <a:r>
              <a:rPr lang="en-US" sz="3600" dirty="0" err="1"/>
              <a:t>đủ</a:t>
            </a:r>
            <a:r>
              <a:rPr lang="en-US" sz="3600" dirty="0"/>
              <a:t>(Fully-Connected)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33C6BBE6-D084-3892-FDB7-51E65FE0E394}"/>
              </a:ext>
            </a:extLst>
          </p:cNvPr>
          <p:cNvGrpSpPr/>
          <p:nvPr/>
        </p:nvGrpSpPr>
        <p:grpSpPr>
          <a:xfrm>
            <a:off x="-152404" y="2069464"/>
            <a:ext cx="18791717" cy="7546976"/>
            <a:chOff x="0" y="0"/>
            <a:chExt cx="4984146" cy="1989205"/>
          </a:xfrm>
        </p:grpSpPr>
        <p:sp>
          <p:nvSpPr>
            <p:cNvPr id="3" name="Freeform 3">
              <a:extLst>
                <a:ext uri="{FF2B5EF4-FFF2-40B4-BE49-F238E27FC236}">
                  <a16:creationId xmlns:a16="http://schemas.microsoft.com/office/drawing/2014/main" id="{06C7542A-D843-3BB9-200D-BDD2A69ADCF0}"/>
                </a:ext>
              </a:extLst>
            </p:cNvPr>
            <p:cNvSpPr/>
            <p:nvPr/>
          </p:nvSpPr>
          <p:spPr>
            <a:xfrm>
              <a:off x="0" y="0"/>
              <a:ext cx="4984147" cy="1989205"/>
            </a:xfrm>
            <a:custGeom>
              <a:avLst/>
              <a:gdLst/>
              <a:ahLst/>
              <a:cxnLst/>
              <a:rect l="l" t="t" r="r" b="b"/>
              <a:pathLst>
                <a:path w="4984147" h="1989205">
                  <a:moveTo>
                    <a:pt x="0" y="0"/>
                  </a:moveTo>
                  <a:lnTo>
                    <a:pt x="4984147" y="0"/>
                  </a:lnTo>
                  <a:lnTo>
                    <a:pt x="4984147" y="1989205"/>
                  </a:lnTo>
                  <a:lnTo>
                    <a:pt x="0" y="1989205"/>
                  </a:lnTo>
                  <a:close/>
                </a:path>
              </a:pathLst>
            </a:custGeom>
            <a:solidFill>
              <a:srgbClr val="F6F6E9"/>
            </a:solidFill>
          </p:spPr>
        </p:sp>
        <p:sp>
          <p:nvSpPr>
            <p:cNvPr id="4" name="TextBox 4">
              <a:extLst>
                <a:ext uri="{FF2B5EF4-FFF2-40B4-BE49-F238E27FC236}">
                  <a16:creationId xmlns:a16="http://schemas.microsoft.com/office/drawing/2014/main" id="{7921C020-5571-B06B-E2BF-3951DBAD753E}"/>
                </a:ext>
              </a:extLst>
            </p:cNvPr>
            <p:cNvSpPr txBox="1"/>
            <p:nvPr/>
          </p:nvSpPr>
          <p:spPr>
            <a:xfrm>
              <a:off x="0" y="-38100"/>
              <a:ext cx="4984146" cy="2027305"/>
            </a:xfrm>
            <a:prstGeom prst="rect">
              <a:avLst/>
            </a:prstGeom>
          </p:spPr>
          <p:txBody>
            <a:bodyPr lIns="50800" tIns="50800" rIns="50800" bIns="50800" rtlCol="0" anchor="ctr"/>
            <a:lstStyle/>
            <a:p>
              <a:pPr algn="ctr">
                <a:lnSpc>
                  <a:spcPts val="2659"/>
                </a:lnSpc>
              </a:pPr>
              <a:endParaRPr/>
            </a:p>
          </p:txBody>
        </p:sp>
      </p:grpSp>
      <p:sp>
        <p:nvSpPr>
          <p:cNvPr id="5" name="TextBox 5">
            <a:extLst>
              <a:ext uri="{FF2B5EF4-FFF2-40B4-BE49-F238E27FC236}">
                <a16:creationId xmlns:a16="http://schemas.microsoft.com/office/drawing/2014/main" id="{ECEC63D2-5E5F-B555-B997-583EEC9AF36E}"/>
              </a:ext>
            </a:extLst>
          </p:cNvPr>
          <p:cNvSpPr txBox="1"/>
          <p:nvPr/>
        </p:nvSpPr>
        <p:spPr>
          <a:xfrm>
            <a:off x="1262616" y="2502887"/>
            <a:ext cx="15762768" cy="558871"/>
          </a:xfrm>
          <a:prstGeom prst="rect">
            <a:avLst/>
          </a:prstGeom>
        </p:spPr>
        <p:txBody>
          <a:bodyPr lIns="0" tIns="0" rIns="0" bIns="0" rtlCol="0" anchor="t">
            <a:spAutoFit/>
          </a:bodyPr>
          <a:lstStyle/>
          <a:p>
            <a:pPr algn="ctr">
              <a:lnSpc>
                <a:spcPts val="4759"/>
              </a:lnSpc>
            </a:pPr>
            <a:endParaRPr lang="en-US" sz="3399" dirty="0">
              <a:solidFill>
                <a:srgbClr val="000000"/>
              </a:solidFill>
              <a:latin typeface="Proxima Nova"/>
            </a:endParaRPr>
          </a:p>
        </p:txBody>
      </p:sp>
      <p:grpSp>
        <p:nvGrpSpPr>
          <p:cNvPr id="6" name="Group 6">
            <a:extLst>
              <a:ext uri="{FF2B5EF4-FFF2-40B4-BE49-F238E27FC236}">
                <a16:creationId xmlns:a16="http://schemas.microsoft.com/office/drawing/2014/main" id="{3C3C503B-1E7E-298A-61A1-5725847AF3F6}"/>
              </a:ext>
            </a:extLst>
          </p:cNvPr>
          <p:cNvGrpSpPr/>
          <p:nvPr/>
        </p:nvGrpSpPr>
        <p:grpSpPr>
          <a:xfrm>
            <a:off x="3261702" y="775335"/>
            <a:ext cx="15377615" cy="1294129"/>
            <a:chOff x="0" y="0"/>
            <a:chExt cx="4050072" cy="340841"/>
          </a:xfrm>
        </p:grpSpPr>
        <p:sp>
          <p:nvSpPr>
            <p:cNvPr id="7" name="Freeform 7">
              <a:extLst>
                <a:ext uri="{FF2B5EF4-FFF2-40B4-BE49-F238E27FC236}">
                  <a16:creationId xmlns:a16="http://schemas.microsoft.com/office/drawing/2014/main" id="{7697C907-250C-AE50-71D7-1F922CF22F82}"/>
                </a:ext>
              </a:extLst>
            </p:cNvPr>
            <p:cNvSpPr/>
            <p:nvPr/>
          </p:nvSpPr>
          <p:spPr>
            <a:xfrm>
              <a:off x="0" y="0"/>
              <a:ext cx="4050071" cy="340841"/>
            </a:xfrm>
            <a:custGeom>
              <a:avLst/>
              <a:gdLst/>
              <a:ahLst/>
              <a:cxnLst/>
              <a:rect l="l" t="t" r="r" b="b"/>
              <a:pathLst>
                <a:path w="4050071" h="340841">
                  <a:moveTo>
                    <a:pt x="0" y="0"/>
                  </a:moveTo>
                  <a:lnTo>
                    <a:pt x="4050071" y="0"/>
                  </a:lnTo>
                  <a:lnTo>
                    <a:pt x="4050071" y="340841"/>
                  </a:lnTo>
                  <a:lnTo>
                    <a:pt x="0" y="340841"/>
                  </a:lnTo>
                  <a:close/>
                </a:path>
              </a:pathLst>
            </a:custGeom>
            <a:solidFill>
              <a:srgbClr val="FFCE6D"/>
            </a:solidFill>
          </p:spPr>
        </p:sp>
        <p:sp>
          <p:nvSpPr>
            <p:cNvPr id="8" name="TextBox 8">
              <a:extLst>
                <a:ext uri="{FF2B5EF4-FFF2-40B4-BE49-F238E27FC236}">
                  <a16:creationId xmlns:a16="http://schemas.microsoft.com/office/drawing/2014/main" id="{01141DF5-506D-76DB-9376-AE7AD0A07ADC}"/>
                </a:ext>
              </a:extLst>
            </p:cNvPr>
            <p:cNvSpPr txBox="1"/>
            <p:nvPr/>
          </p:nvSpPr>
          <p:spPr>
            <a:xfrm>
              <a:off x="0" y="-38100"/>
              <a:ext cx="4050072" cy="378941"/>
            </a:xfrm>
            <a:prstGeom prst="rect">
              <a:avLst/>
            </a:prstGeom>
          </p:spPr>
          <p:txBody>
            <a:bodyPr lIns="50800" tIns="50800" rIns="50800" bIns="50800" rtlCol="0" anchor="ctr"/>
            <a:lstStyle/>
            <a:p>
              <a:pPr algn="ctr">
                <a:lnSpc>
                  <a:spcPts val="2659"/>
                </a:lnSpc>
              </a:pPr>
              <a:endParaRPr/>
            </a:p>
          </p:txBody>
        </p:sp>
      </p:grpSp>
      <p:sp>
        <p:nvSpPr>
          <p:cNvPr id="9" name="TextBox 9">
            <a:extLst>
              <a:ext uri="{FF2B5EF4-FFF2-40B4-BE49-F238E27FC236}">
                <a16:creationId xmlns:a16="http://schemas.microsoft.com/office/drawing/2014/main" id="{9799C5A2-EADD-1730-8771-39158138B78C}"/>
              </a:ext>
            </a:extLst>
          </p:cNvPr>
          <p:cNvSpPr txBox="1"/>
          <p:nvPr/>
        </p:nvSpPr>
        <p:spPr>
          <a:xfrm>
            <a:off x="834691" y="670560"/>
            <a:ext cx="18367709" cy="1440651"/>
          </a:xfrm>
          <a:prstGeom prst="rect">
            <a:avLst/>
          </a:prstGeom>
        </p:spPr>
        <p:txBody>
          <a:bodyPr wrap="square" lIns="0" tIns="0" rIns="0" bIns="0" rtlCol="0" anchor="t">
            <a:spAutoFit/>
          </a:bodyPr>
          <a:lstStyle/>
          <a:p>
            <a:pPr algn="ctr">
              <a:lnSpc>
                <a:spcPts val="12880"/>
              </a:lnSpc>
            </a:pPr>
            <a:endParaRPr lang="en-US" sz="9200" dirty="0">
              <a:solidFill>
                <a:srgbClr val="000000"/>
              </a:solidFill>
              <a:latin typeface="Bebas Neue Bold"/>
            </a:endParaRPr>
          </a:p>
        </p:txBody>
      </p:sp>
      <p:grpSp>
        <p:nvGrpSpPr>
          <p:cNvPr id="10" name="Group 10">
            <a:extLst>
              <a:ext uri="{FF2B5EF4-FFF2-40B4-BE49-F238E27FC236}">
                <a16:creationId xmlns:a16="http://schemas.microsoft.com/office/drawing/2014/main" id="{6D76A17B-0A80-E08E-57C7-C7F477304442}"/>
              </a:ext>
            </a:extLst>
          </p:cNvPr>
          <p:cNvGrpSpPr/>
          <p:nvPr/>
        </p:nvGrpSpPr>
        <p:grpSpPr>
          <a:xfrm>
            <a:off x="1632157" y="775335"/>
            <a:ext cx="1298782" cy="1294129"/>
            <a:chOff x="0" y="0"/>
            <a:chExt cx="342066" cy="340841"/>
          </a:xfrm>
        </p:grpSpPr>
        <p:sp>
          <p:nvSpPr>
            <p:cNvPr id="11" name="Freeform 11">
              <a:extLst>
                <a:ext uri="{FF2B5EF4-FFF2-40B4-BE49-F238E27FC236}">
                  <a16:creationId xmlns:a16="http://schemas.microsoft.com/office/drawing/2014/main" id="{4B2B7D12-C4E6-6FE1-4ACB-23090AF72E51}"/>
                </a:ext>
              </a:extLst>
            </p:cNvPr>
            <p:cNvSpPr/>
            <p:nvPr/>
          </p:nvSpPr>
          <p:spPr>
            <a:xfrm>
              <a:off x="0" y="0"/>
              <a:ext cx="342066" cy="340841"/>
            </a:xfrm>
            <a:custGeom>
              <a:avLst/>
              <a:gdLst/>
              <a:ahLst/>
              <a:cxnLst/>
              <a:rect l="l" t="t" r="r" b="b"/>
              <a:pathLst>
                <a:path w="342066" h="340841">
                  <a:moveTo>
                    <a:pt x="0" y="0"/>
                  </a:moveTo>
                  <a:lnTo>
                    <a:pt x="342066" y="0"/>
                  </a:lnTo>
                  <a:lnTo>
                    <a:pt x="342066" y="340841"/>
                  </a:lnTo>
                  <a:lnTo>
                    <a:pt x="0" y="340841"/>
                  </a:lnTo>
                  <a:close/>
                </a:path>
              </a:pathLst>
            </a:custGeom>
            <a:solidFill>
              <a:srgbClr val="FFCE6D"/>
            </a:solidFill>
          </p:spPr>
        </p:sp>
        <p:sp>
          <p:nvSpPr>
            <p:cNvPr id="12" name="TextBox 12">
              <a:extLst>
                <a:ext uri="{FF2B5EF4-FFF2-40B4-BE49-F238E27FC236}">
                  <a16:creationId xmlns:a16="http://schemas.microsoft.com/office/drawing/2014/main" id="{3917A0F8-0A16-33E2-D813-6F2254E11F22}"/>
                </a:ext>
              </a:extLst>
            </p:cNvPr>
            <p:cNvSpPr txBox="1"/>
            <p:nvPr/>
          </p:nvSpPr>
          <p:spPr>
            <a:xfrm>
              <a:off x="0" y="-38100"/>
              <a:ext cx="342066" cy="378941"/>
            </a:xfrm>
            <a:prstGeom prst="rect">
              <a:avLst/>
            </a:prstGeom>
          </p:spPr>
          <p:txBody>
            <a:bodyPr lIns="50800" tIns="50800" rIns="50800" bIns="50800" rtlCol="0" anchor="ctr"/>
            <a:lstStyle/>
            <a:p>
              <a:pPr algn="ctr">
                <a:lnSpc>
                  <a:spcPts val="2659"/>
                </a:lnSpc>
              </a:pPr>
              <a:endParaRPr/>
            </a:p>
          </p:txBody>
        </p:sp>
      </p:grpSp>
      <p:grpSp>
        <p:nvGrpSpPr>
          <p:cNvPr id="13" name="Group 13">
            <a:extLst>
              <a:ext uri="{FF2B5EF4-FFF2-40B4-BE49-F238E27FC236}">
                <a16:creationId xmlns:a16="http://schemas.microsoft.com/office/drawing/2014/main" id="{9DA8ADE6-4BA8-E3B0-A8AC-5D408D5ED0F4}"/>
              </a:ext>
            </a:extLst>
          </p:cNvPr>
          <p:cNvGrpSpPr/>
          <p:nvPr/>
        </p:nvGrpSpPr>
        <p:grpSpPr>
          <a:xfrm>
            <a:off x="0" y="775335"/>
            <a:ext cx="1298782" cy="1294129"/>
            <a:chOff x="0" y="0"/>
            <a:chExt cx="342066" cy="340841"/>
          </a:xfrm>
        </p:grpSpPr>
        <p:sp>
          <p:nvSpPr>
            <p:cNvPr id="14" name="Freeform 14">
              <a:extLst>
                <a:ext uri="{FF2B5EF4-FFF2-40B4-BE49-F238E27FC236}">
                  <a16:creationId xmlns:a16="http://schemas.microsoft.com/office/drawing/2014/main" id="{5AD3D0CF-26FA-7977-F0D4-DCD7D13FB01F}"/>
                </a:ext>
              </a:extLst>
            </p:cNvPr>
            <p:cNvSpPr/>
            <p:nvPr/>
          </p:nvSpPr>
          <p:spPr>
            <a:xfrm>
              <a:off x="0" y="0"/>
              <a:ext cx="342066" cy="340841"/>
            </a:xfrm>
            <a:custGeom>
              <a:avLst/>
              <a:gdLst/>
              <a:ahLst/>
              <a:cxnLst/>
              <a:rect l="l" t="t" r="r" b="b"/>
              <a:pathLst>
                <a:path w="342066" h="340841">
                  <a:moveTo>
                    <a:pt x="0" y="0"/>
                  </a:moveTo>
                  <a:lnTo>
                    <a:pt x="342066" y="0"/>
                  </a:lnTo>
                  <a:lnTo>
                    <a:pt x="342066" y="340841"/>
                  </a:lnTo>
                  <a:lnTo>
                    <a:pt x="0" y="340841"/>
                  </a:lnTo>
                  <a:close/>
                </a:path>
              </a:pathLst>
            </a:custGeom>
            <a:solidFill>
              <a:srgbClr val="FFCE6D"/>
            </a:solidFill>
          </p:spPr>
        </p:sp>
        <p:sp>
          <p:nvSpPr>
            <p:cNvPr id="15" name="TextBox 15">
              <a:extLst>
                <a:ext uri="{FF2B5EF4-FFF2-40B4-BE49-F238E27FC236}">
                  <a16:creationId xmlns:a16="http://schemas.microsoft.com/office/drawing/2014/main" id="{8DB7C57C-31A7-0B0E-72AE-AF0FD6D2EFEB}"/>
                </a:ext>
              </a:extLst>
            </p:cNvPr>
            <p:cNvSpPr txBox="1"/>
            <p:nvPr/>
          </p:nvSpPr>
          <p:spPr>
            <a:xfrm>
              <a:off x="0" y="-38100"/>
              <a:ext cx="342066" cy="378941"/>
            </a:xfrm>
            <a:prstGeom prst="rect">
              <a:avLst/>
            </a:prstGeom>
          </p:spPr>
          <p:txBody>
            <a:bodyPr lIns="50800" tIns="50800" rIns="50800" bIns="50800" rtlCol="0" anchor="ctr"/>
            <a:lstStyle/>
            <a:p>
              <a:pPr algn="ctr">
                <a:lnSpc>
                  <a:spcPts val="2659"/>
                </a:lnSpc>
              </a:pPr>
              <a:endParaRPr/>
            </a:p>
          </p:txBody>
        </p:sp>
      </p:grpSp>
      <p:pic>
        <p:nvPicPr>
          <p:cNvPr id="47" name="Picture 46" descr="Comprehensive Guide to Different Pooling Layers in Deep Learning">
            <a:extLst>
              <a:ext uri="{FF2B5EF4-FFF2-40B4-BE49-F238E27FC236}">
                <a16:creationId xmlns:a16="http://schemas.microsoft.com/office/drawing/2014/main" id="{649FC14E-5454-8121-853F-CE40317020B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198697"/>
            <a:ext cx="8382000" cy="7189613"/>
          </a:xfrm>
          <a:prstGeom prst="rect">
            <a:avLst/>
          </a:prstGeom>
          <a:noFill/>
          <a:ln>
            <a:noFill/>
          </a:ln>
        </p:spPr>
      </p:pic>
      <p:sp>
        <p:nvSpPr>
          <p:cNvPr id="18" name="TextBox 17">
            <a:extLst>
              <a:ext uri="{FF2B5EF4-FFF2-40B4-BE49-F238E27FC236}">
                <a16:creationId xmlns:a16="http://schemas.microsoft.com/office/drawing/2014/main" id="{72644637-83FF-E5E1-46E4-961C6C56E48F}"/>
              </a:ext>
            </a:extLst>
          </p:cNvPr>
          <p:cNvSpPr txBox="1"/>
          <p:nvPr/>
        </p:nvSpPr>
        <p:spPr>
          <a:xfrm>
            <a:off x="3261698" y="697573"/>
            <a:ext cx="15026302" cy="1200329"/>
          </a:xfrm>
          <a:prstGeom prst="rect">
            <a:avLst/>
          </a:prstGeom>
          <a:noFill/>
        </p:spPr>
        <p:txBody>
          <a:bodyPr wrap="square">
            <a:spAutoFit/>
          </a:bodyPr>
          <a:lstStyle/>
          <a:p>
            <a:r>
              <a:rPr lang="vi-VN" sz="7200" dirty="0"/>
              <a:t>Convolution filter, Convolution layer </a:t>
            </a:r>
          </a:p>
        </p:txBody>
      </p:sp>
      <p:sp>
        <p:nvSpPr>
          <p:cNvPr id="22" name="TextBox 21">
            <a:extLst>
              <a:ext uri="{FF2B5EF4-FFF2-40B4-BE49-F238E27FC236}">
                <a16:creationId xmlns:a16="http://schemas.microsoft.com/office/drawing/2014/main" id="{A0D6325C-F648-E4DC-271A-E1A253C89EA8}"/>
              </a:ext>
            </a:extLst>
          </p:cNvPr>
          <p:cNvSpPr txBox="1"/>
          <p:nvPr/>
        </p:nvSpPr>
        <p:spPr>
          <a:xfrm>
            <a:off x="9143999" y="2940070"/>
            <a:ext cx="8991601" cy="4031873"/>
          </a:xfrm>
          <a:prstGeom prst="rect">
            <a:avLst/>
          </a:prstGeom>
          <a:noFill/>
        </p:spPr>
        <p:txBody>
          <a:bodyPr wrap="square">
            <a:spAutoFit/>
          </a:bodyPr>
          <a:lstStyle/>
          <a:p>
            <a:r>
              <a:rPr lang="vi-VN" sz="3200" dirty="0"/>
              <a:t>- Convolution filter, còn được gọi là kernel, là một ma trận sẽquét qua ma trận dữ liệu đầu vào, sau đó chuyển nó qua một hàm kích hoạt, thường là hàm ReLu, để có được một ma trận được gọi là feature map</a:t>
            </a:r>
          </a:p>
          <a:p>
            <a:r>
              <a:rPr lang="vi-VN" sz="3200" dirty="0"/>
              <a:t>- Convolution layer là một lớp ẩn chứa các feature map và mỗi lớp của các feature map này sẽ là các đặc điểm đầu vào</a:t>
            </a:r>
          </a:p>
        </p:txBody>
      </p:sp>
    </p:spTree>
    <p:extLst>
      <p:ext uri="{BB962C8B-B14F-4D97-AF65-F5344CB8AC3E}">
        <p14:creationId xmlns:p14="http://schemas.microsoft.com/office/powerpoint/2010/main" val="2542807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33C6BBE6-D084-3892-FDB7-51E65FE0E394}"/>
              </a:ext>
            </a:extLst>
          </p:cNvPr>
          <p:cNvGrpSpPr/>
          <p:nvPr/>
        </p:nvGrpSpPr>
        <p:grpSpPr>
          <a:xfrm>
            <a:off x="-152404" y="2069464"/>
            <a:ext cx="18791717" cy="7546976"/>
            <a:chOff x="0" y="0"/>
            <a:chExt cx="4984146" cy="1989205"/>
          </a:xfrm>
        </p:grpSpPr>
        <p:sp>
          <p:nvSpPr>
            <p:cNvPr id="3" name="Freeform 3">
              <a:extLst>
                <a:ext uri="{FF2B5EF4-FFF2-40B4-BE49-F238E27FC236}">
                  <a16:creationId xmlns:a16="http://schemas.microsoft.com/office/drawing/2014/main" id="{06C7542A-D843-3BB9-200D-BDD2A69ADCF0}"/>
                </a:ext>
              </a:extLst>
            </p:cNvPr>
            <p:cNvSpPr/>
            <p:nvPr/>
          </p:nvSpPr>
          <p:spPr>
            <a:xfrm>
              <a:off x="0" y="0"/>
              <a:ext cx="4984147" cy="1989205"/>
            </a:xfrm>
            <a:custGeom>
              <a:avLst/>
              <a:gdLst/>
              <a:ahLst/>
              <a:cxnLst/>
              <a:rect l="l" t="t" r="r" b="b"/>
              <a:pathLst>
                <a:path w="4984147" h="1989205">
                  <a:moveTo>
                    <a:pt x="0" y="0"/>
                  </a:moveTo>
                  <a:lnTo>
                    <a:pt x="4984147" y="0"/>
                  </a:lnTo>
                  <a:lnTo>
                    <a:pt x="4984147" y="1989205"/>
                  </a:lnTo>
                  <a:lnTo>
                    <a:pt x="0" y="1989205"/>
                  </a:lnTo>
                  <a:close/>
                </a:path>
              </a:pathLst>
            </a:custGeom>
            <a:solidFill>
              <a:srgbClr val="F6F6E9"/>
            </a:solidFill>
          </p:spPr>
        </p:sp>
        <p:sp>
          <p:nvSpPr>
            <p:cNvPr id="4" name="TextBox 4">
              <a:extLst>
                <a:ext uri="{FF2B5EF4-FFF2-40B4-BE49-F238E27FC236}">
                  <a16:creationId xmlns:a16="http://schemas.microsoft.com/office/drawing/2014/main" id="{7921C020-5571-B06B-E2BF-3951DBAD753E}"/>
                </a:ext>
              </a:extLst>
            </p:cNvPr>
            <p:cNvSpPr txBox="1"/>
            <p:nvPr/>
          </p:nvSpPr>
          <p:spPr>
            <a:xfrm>
              <a:off x="0" y="-38100"/>
              <a:ext cx="4984146" cy="2027305"/>
            </a:xfrm>
            <a:prstGeom prst="rect">
              <a:avLst/>
            </a:prstGeom>
          </p:spPr>
          <p:txBody>
            <a:bodyPr lIns="50800" tIns="50800" rIns="50800" bIns="50800" rtlCol="0" anchor="ctr"/>
            <a:lstStyle/>
            <a:p>
              <a:pPr algn="ctr">
                <a:lnSpc>
                  <a:spcPts val="2659"/>
                </a:lnSpc>
              </a:pPr>
              <a:endParaRPr/>
            </a:p>
          </p:txBody>
        </p:sp>
      </p:grpSp>
      <p:sp>
        <p:nvSpPr>
          <p:cNvPr id="5" name="TextBox 5">
            <a:extLst>
              <a:ext uri="{FF2B5EF4-FFF2-40B4-BE49-F238E27FC236}">
                <a16:creationId xmlns:a16="http://schemas.microsoft.com/office/drawing/2014/main" id="{ECEC63D2-5E5F-B555-B997-583EEC9AF36E}"/>
              </a:ext>
            </a:extLst>
          </p:cNvPr>
          <p:cNvSpPr txBox="1"/>
          <p:nvPr/>
        </p:nvSpPr>
        <p:spPr>
          <a:xfrm>
            <a:off x="1262616" y="2502887"/>
            <a:ext cx="15762768" cy="558871"/>
          </a:xfrm>
          <a:prstGeom prst="rect">
            <a:avLst/>
          </a:prstGeom>
        </p:spPr>
        <p:txBody>
          <a:bodyPr lIns="0" tIns="0" rIns="0" bIns="0" rtlCol="0" anchor="t">
            <a:spAutoFit/>
          </a:bodyPr>
          <a:lstStyle/>
          <a:p>
            <a:pPr algn="ctr">
              <a:lnSpc>
                <a:spcPts val="4759"/>
              </a:lnSpc>
            </a:pPr>
            <a:endParaRPr lang="en-US" sz="3399" dirty="0">
              <a:solidFill>
                <a:srgbClr val="000000"/>
              </a:solidFill>
              <a:latin typeface="Proxima Nova"/>
            </a:endParaRPr>
          </a:p>
        </p:txBody>
      </p:sp>
      <p:grpSp>
        <p:nvGrpSpPr>
          <p:cNvPr id="6" name="Group 6">
            <a:extLst>
              <a:ext uri="{FF2B5EF4-FFF2-40B4-BE49-F238E27FC236}">
                <a16:creationId xmlns:a16="http://schemas.microsoft.com/office/drawing/2014/main" id="{3C3C503B-1E7E-298A-61A1-5725847AF3F6}"/>
              </a:ext>
            </a:extLst>
          </p:cNvPr>
          <p:cNvGrpSpPr/>
          <p:nvPr/>
        </p:nvGrpSpPr>
        <p:grpSpPr>
          <a:xfrm>
            <a:off x="3261702" y="775335"/>
            <a:ext cx="15377615" cy="1294129"/>
            <a:chOff x="0" y="0"/>
            <a:chExt cx="4050072" cy="340841"/>
          </a:xfrm>
        </p:grpSpPr>
        <p:sp>
          <p:nvSpPr>
            <p:cNvPr id="7" name="Freeform 7">
              <a:extLst>
                <a:ext uri="{FF2B5EF4-FFF2-40B4-BE49-F238E27FC236}">
                  <a16:creationId xmlns:a16="http://schemas.microsoft.com/office/drawing/2014/main" id="{7697C907-250C-AE50-71D7-1F922CF22F82}"/>
                </a:ext>
              </a:extLst>
            </p:cNvPr>
            <p:cNvSpPr/>
            <p:nvPr/>
          </p:nvSpPr>
          <p:spPr>
            <a:xfrm>
              <a:off x="0" y="0"/>
              <a:ext cx="4050071" cy="340841"/>
            </a:xfrm>
            <a:custGeom>
              <a:avLst/>
              <a:gdLst/>
              <a:ahLst/>
              <a:cxnLst/>
              <a:rect l="l" t="t" r="r" b="b"/>
              <a:pathLst>
                <a:path w="4050071" h="340841">
                  <a:moveTo>
                    <a:pt x="0" y="0"/>
                  </a:moveTo>
                  <a:lnTo>
                    <a:pt x="4050071" y="0"/>
                  </a:lnTo>
                  <a:lnTo>
                    <a:pt x="4050071" y="340841"/>
                  </a:lnTo>
                  <a:lnTo>
                    <a:pt x="0" y="340841"/>
                  </a:lnTo>
                  <a:close/>
                </a:path>
              </a:pathLst>
            </a:custGeom>
            <a:solidFill>
              <a:srgbClr val="FFCE6D"/>
            </a:solidFill>
          </p:spPr>
        </p:sp>
        <p:sp>
          <p:nvSpPr>
            <p:cNvPr id="8" name="TextBox 8">
              <a:extLst>
                <a:ext uri="{FF2B5EF4-FFF2-40B4-BE49-F238E27FC236}">
                  <a16:creationId xmlns:a16="http://schemas.microsoft.com/office/drawing/2014/main" id="{01141DF5-506D-76DB-9376-AE7AD0A07ADC}"/>
                </a:ext>
              </a:extLst>
            </p:cNvPr>
            <p:cNvSpPr txBox="1"/>
            <p:nvPr/>
          </p:nvSpPr>
          <p:spPr>
            <a:xfrm>
              <a:off x="0" y="-38100"/>
              <a:ext cx="4050072" cy="378941"/>
            </a:xfrm>
            <a:prstGeom prst="rect">
              <a:avLst/>
            </a:prstGeom>
          </p:spPr>
          <p:txBody>
            <a:bodyPr lIns="50800" tIns="50800" rIns="50800" bIns="50800" rtlCol="0" anchor="ctr"/>
            <a:lstStyle/>
            <a:p>
              <a:pPr algn="ctr">
                <a:lnSpc>
                  <a:spcPts val="2659"/>
                </a:lnSpc>
              </a:pPr>
              <a:endParaRPr/>
            </a:p>
          </p:txBody>
        </p:sp>
      </p:grpSp>
      <p:sp>
        <p:nvSpPr>
          <p:cNvPr id="9" name="TextBox 9">
            <a:extLst>
              <a:ext uri="{FF2B5EF4-FFF2-40B4-BE49-F238E27FC236}">
                <a16:creationId xmlns:a16="http://schemas.microsoft.com/office/drawing/2014/main" id="{9799C5A2-EADD-1730-8771-39158138B78C}"/>
              </a:ext>
            </a:extLst>
          </p:cNvPr>
          <p:cNvSpPr txBox="1"/>
          <p:nvPr/>
        </p:nvSpPr>
        <p:spPr>
          <a:xfrm>
            <a:off x="834691" y="670560"/>
            <a:ext cx="18367709" cy="1440651"/>
          </a:xfrm>
          <a:prstGeom prst="rect">
            <a:avLst/>
          </a:prstGeom>
        </p:spPr>
        <p:txBody>
          <a:bodyPr wrap="square" lIns="0" tIns="0" rIns="0" bIns="0" rtlCol="0" anchor="t">
            <a:spAutoFit/>
          </a:bodyPr>
          <a:lstStyle/>
          <a:p>
            <a:pPr algn="ctr">
              <a:lnSpc>
                <a:spcPts val="12880"/>
              </a:lnSpc>
            </a:pPr>
            <a:endParaRPr lang="en-US" sz="9200" dirty="0">
              <a:solidFill>
                <a:srgbClr val="000000"/>
              </a:solidFill>
              <a:latin typeface="Bebas Neue Bold"/>
            </a:endParaRPr>
          </a:p>
        </p:txBody>
      </p:sp>
      <p:grpSp>
        <p:nvGrpSpPr>
          <p:cNvPr id="10" name="Group 10">
            <a:extLst>
              <a:ext uri="{FF2B5EF4-FFF2-40B4-BE49-F238E27FC236}">
                <a16:creationId xmlns:a16="http://schemas.microsoft.com/office/drawing/2014/main" id="{6D76A17B-0A80-E08E-57C7-C7F477304442}"/>
              </a:ext>
            </a:extLst>
          </p:cNvPr>
          <p:cNvGrpSpPr/>
          <p:nvPr/>
        </p:nvGrpSpPr>
        <p:grpSpPr>
          <a:xfrm>
            <a:off x="1632157" y="775335"/>
            <a:ext cx="1298782" cy="1294129"/>
            <a:chOff x="0" y="0"/>
            <a:chExt cx="342066" cy="340841"/>
          </a:xfrm>
        </p:grpSpPr>
        <p:sp>
          <p:nvSpPr>
            <p:cNvPr id="11" name="Freeform 11">
              <a:extLst>
                <a:ext uri="{FF2B5EF4-FFF2-40B4-BE49-F238E27FC236}">
                  <a16:creationId xmlns:a16="http://schemas.microsoft.com/office/drawing/2014/main" id="{4B2B7D12-C4E6-6FE1-4ACB-23090AF72E51}"/>
                </a:ext>
              </a:extLst>
            </p:cNvPr>
            <p:cNvSpPr/>
            <p:nvPr/>
          </p:nvSpPr>
          <p:spPr>
            <a:xfrm>
              <a:off x="0" y="0"/>
              <a:ext cx="342066" cy="340841"/>
            </a:xfrm>
            <a:custGeom>
              <a:avLst/>
              <a:gdLst/>
              <a:ahLst/>
              <a:cxnLst/>
              <a:rect l="l" t="t" r="r" b="b"/>
              <a:pathLst>
                <a:path w="342066" h="340841">
                  <a:moveTo>
                    <a:pt x="0" y="0"/>
                  </a:moveTo>
                  <a:lnTo>
                    <a:pt x="342066" y="0"/>
                  </a:lnTo>
                  <a:lnTo>
                    <a:pt x="342066" y="340841"/>
                  </a:lnTo>
                  <a:lnTo>
                    <a:pt x="0" y="340841"/>
                  </a:lnTo>
                  <a:close/>
                </a:path>
              </a:pathLst>
            </a:custGeom>
            <a:solidFill>
              <a:srgbClr val="FFCE6D"/>
            </a:solidFill>
          </p:spPr>
        </p:sp>
        <p:sp>
          <p:nvSpPr>
            <p:cNvPr id="12" name="TextBox 12">
              <a:extLst>
                <a:ext uri="{FF2B5EF4-FFF2-40B4-BE49-F238E27FC236}">
                  <a16:creationId xmlns:a16="http://schemas.microsoft.com/office/drawing/2014/main" id="{3917A0F8-0A16-33E2-D813-6F2254E11F22}"/>
                </a:ext>
              </a:extLst>
            </p:cNvPr>
            <p:cNvSpPr txBox="1"/>
            <p:nvPr/>
          </p:nvSpPr>
          <p:spPr>
            <a:xfrm>
              <a:off x="0" y="-38100"/>
              <a:ext cx="342066" cy="378941"/>
            </a:xfrm>
            <a:prstGeom prst="rect">
              <a:avLst/>
            </a:prstGeom>
          </p:spPr>
          <p:txBody>
            <a:bodyPr lIns="50800" tIns="50800" rIns="50800" bIns="50800" rtlCol="0" anchor="ctr"/>
            <a:lstStyle/>
            <a:p>
              <a:pPr algn="ctr">
                <a:lnSpc>
                  <a:spcPts val="2659"/>
                </a:lnSpc>
              </a:pPr>
              <a:endParaRPr/>
            </a:p>
          </p:txBody>
        </p:sp>
      </p:grpSp>
      <p:grpSp>
        <p:nvGrpSpPr>
          <p:cNvPr id="13" name="Group 13">
            <a:extLst>
              <a:ext uri="{FF2B5EF4-FFF2-40B4-BE49-F238E27FC236}">
                <a16:creationId xmlns:a16="http://schemas.microsoft.com/office/drawing/2014/main" id="{9DA8ADE6-4BA8-E3B0-A8AC-5D408D5ED0F4}"/>
              </a:ext>
            </a:extLst>
          </p:cNvPr>
          <p:cNvGrpSpPr/>
          <p:nvPr/>
        </p:nvGrpSpPr>
        <p:grpSpPr>
          <a:xfrm>
            <a:off x="0" y="775335"/>
            <a:ext cx="1298782" cy="1294129"/>
            <a:chOff x="0" y="0"/>
            <a:chExt cx="342066" cy="340841"/>
          </a:xfrm>
        </p:grpSpPr>
        <p:sp>
          <p:nvSpPr>
            <p:cNvPr id="14" name="Freeform 14">
              <a:extLst>
                <a:ext uri="{FF2B5EF4-FFF2-40B4-BE49-F238E27FC236}">
                  <a16:creationId xmlns:a16="http://schemas.microsoft.com/office/drawing/2014/main" id="{5AD3D0CF-26FA-7977-F0D4-DCD7D13FB01F}"/>
                </a:ext>
              </a:extLst>
            </p:cNvPr>
            <p:cNvSpPr/>
            <p:nvPr/>
          </p:nvSpPr>
          <p:spPr>
            <a:xfrm>
              <a:off x="0" y="0"/>
              <a:ext cx="342066" cy="340841"/>
            </a:xfrm>
            <a:custGeom>
              <a:avLst/>
              <a:gdLst/>
              <a:ahLst/>
              <a:cxnLst/>
              <a:rect l="l" t="t" r="r" b="b"/>
              <a:pathLst>
                <a:path w="342066" h="340841">
                  <a:moveTo>
                    <a:pt x="0" y="0"/>
                  </a:moveTo>
                  <a:lnTo>
                    <a:pt x="342066" y="0"/>
                  </a:lnTo>
                  <a:lnTo>
                    <a:pt x="342066" y="340841"/>
                  </a:lnTo>
                  <a:lnTo>
                    <a:pt x="0" y="340841"/>
                  </a:lnTo>
                  <a:close/>
                </a:path>
              </a:pathLst>
            </a:custGeom>
            <a:solidFill>
              <a:srgbClr val="FFCE6D"/>
            </a:solidFill>
          </p:spPr>
        </p:sp>
        <p:sp>
          <p:nvSpPr>
            <p:cNvPr id="15" name="TextBox 15">
              <a:extLst>
                <a:ext uri="{FF2B5EF4-FFF2-40B4-BE49-F238E27FC236}">
                  <a16:creationId xmlns:a16="http://schemas.microsoft.com/office/drawing/2014/main" id="{8DB7C57C-31A7-0B0E-72AE-AF0FD6D2EFEB}"/>
                </a:ext>
              </a:extLst>
            </p:cNvPr>
            <p:cNvSpPr txBox="1"/>
            <p:nvPr/>
          </p:nvSpPr>
          <p:spPr>
            <a:xfrm>
              <a:off x="0" y="-38100"/>
              <a:ext cx="342066" cy="378941"/>
            </a:xfrm>
            <a:prstGeom prst="rect">
              <a:avLst/>
            </a:prstGeom>
          </p:spPr>
          <p:txBody>
            <a:bodyPr lIns="50800" tIns="50800" rIns="50800" bIns="50800" rtlCol="0" anchor="ctr"/>
            <a:lstStyle/>
            <a:p>
              <a:pPr algn="ctr">
                <a:lnSpc>
                  <a:spcPts val="2659"/>
                </a:lnSpc>
              </a:pPr>
              <a:endParaRPr/>
            </a:p>
          </p:txBody>
        </p:sp>
      </p:grpSp>
      <p:pic>
        <p:nvPicPr>
          <p:cNvPr id="17" name="Picture 16">
            <a:extLst>
              <a:ext uri="{FF2B5EF4-FFF2-40B4-BE49-F238E27FC236}">
                <a16:creationId xmlns:a16="http://schemas.microsoft.com/office/drawing/2014/main" id="{915CEA2B-A73D-567B-0C63-0ABB5A1E38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321" y="1850554"/>
            <a:ext cx="9476271" cy="7107203"/>
          </a:xfrm>
          <a:prstGeom prst="rect">
            <a:avLst/>
          </a:prstGeom>
        </p:spPr>
      </p:pic>
      <p:pic>
        <p:nvPicPr>
          <p:cNvPr id="18" name="Picture 17">
            <a:extLst>
              <a:ext uri="{FF2B5EF4-FFF2-40B4-BE49-F238E27FC236}">
                <a16:creationId xmlns:a16="http://schemas.microsoft.com/office/drawing/2014/main" id="{50AD41D1-2EEE-6550-4C1F-2AF0FF4194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2534" y="1830541"/>
            <a:ext cx="9529642" cy="7147231"/>
          </a:xfrm>
          <a:prstGeom prst="rect">
            <a:avLst/>
          </a:prstGeom>
        </p:spPr>
      </p:pic>
      <p:sp>
        <p:nvSpPr>
          <p:cNvPr id="16" name="TextBox 15">
            <a:extLst>
              <a:ext uri="{FF2B5EF4-FFF2-40B4-BE49-F238E27FC236}">
                <a16:creationId xmlns:a16="http://schemas.microsoft.com/office/drawing/2014/main" id="{E386223F-3565-9B85-2B1C-DF795B727B9A}"/>
              </a:ext>
            </a:extLst>
          </p:cNvPr>
          <p:cNvSpPr txBox="1"/>
          <p:nvPr/>
        </p:nvSpPr>
        <p:spPr>
          <a:xfrm>
            <a:off x="2284806" y="849192"/>
            <a:ext cx="16145081" cy="2308324"/>
          </a:xfrm>
          <a:prstGeom prst="rect">
            <a:avLst/>
          </a:prstGeom>
          <a:noFill/>
        </p:spPr>
        <p:txBody>
          <a:bodyPr wrap="square">
            <a:spAutoFit/>
          </a:bodyPr>
          <a:lstStyle/>
          <a:p>
            <a:r>
              <a:rPr lang="vi-VN" sz="7200" dirty="0"/>
              <a:t>Convolution filter, Convolution layer </a:t>
            </a:r>
          </a:p>
          <a:p>
            <a:endParaRPr lang="vi-VN" sz="7200" dirty="0"/>
          </a:p>
        </p:txBody>
      </p:sp>
    </p:spTree>
    <p:extLst>
      <p:ext uri="{BB962C8B-B14F-4D97-AF65-F5344CB8AC3E}">
        <p14:creationId xmlns:p14="http://schemas.microsoft.com/office/powerpoint/2010/main" val="4055448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61A6AB"/>
        </a:solidFill>
        <a:effectLst/>
      </p:bgPr>
    </p:bg>
    <p:spTree>
      <p:nvGrpSpPr>
        <p:cNvPr id="1" name=""/>
        <p:cNvGrpSpPr/>
        <p:nvPr/>
      </p:nvGrpSpPr>
      <p:grpSpPr>
        <a:xfrm>
          <a:off x="0" y="0"/>
          <a:ext cx="0" cy="0"/>
          <a:chOff x="0" y="0"/>
          <a:chExt cx="0" cy="0"/>
        </a:xfrm>
      </p:grpSpPr>
      <p:sp>
        <p:nvSpPr>
          <p:cNvPr id="2" name="Freeform 2"/>
          <p:cNvSpPr/>
          <p:nvPr/>
        </p:nvSpPr>
        <p:spPr>
          <a:xfrm>
            <a:off x="2081880" y="1060311"/>
            <a:ext cx="14124239" cy="4083189"/>
          </a:xfrm>
          <a:custGeom>
            <a:avLst/>
            <a:gdLst/>
            <a:ahLst/>
            <a:cxnLst/>
            <a:rect l="l" t="t" r="r" b="b"/>
            <a:pathLst>
              <a:path w="14124239" h="4083189">
                <a:moveTo>
                  <a:pt x="0" y="0"/>
                </a:moveTo>
                <a:lnTo>
                  <a:pt x="14124240" y="0"/>
                </a:lnTo>
                <a:lnTo>
                  <a:pt x="14124240" y="4083189"/>
                </a:lnTo>
                <a:lnTo>
                  <a:pt x="0" y="40831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dirty="0"/>
          </a:p>
        </p:txBody>
      </p:sp>
      <p:grpSp>
        <p:nvGrpSpPr>
          <p:cNvPr id="3" name="Group 3"/>
          <p:cNvGrpSpPr/>
          <p:nvPr/>
        </p:nvGrpSpPr>
        <p:grpSpPr>
          <a:xfrm>
            <a:off x="13019334" y="1989222"/>
            <a:ext cx="2597175" cy="2577746"/>
            <a:chOff x="0" y="0"/>
            <a:chExt cx="885678" cy="879053"/>
          </a:xfrm>
        </p:grpSpPr>
        <p:sp>
          <p:nvSpPr>
            <p:cNvPr id="4" name="Freeform 4"/>
            <p:cNvSpPr/>
            <p:nvPr/>
          </p:nvSpPr>
          <p:spPr>
            <a:xfrm>
              <a:off x="0" y="0"/>
              <a:ext cx="885678" cy="879053"/>
            </a:xfrm>
            <a:custGeom>
              <a:avLst/>
              <a:gdLst/>
              <a:ahLst/>
              <a:cxnLst/>
              <a:rect l="l" t="t" r="r" b="b"/>
              <a:pathLst>
                <a:path w="885678" h="879053">
                  <a:moveTo>
                    <a:pt x="86446" y="0"/>
                  </a:moveTo>
                  <a:lnTo>
                    <a:pt x="799232" y="0"/>
                  </a:lnTo>
                  <a:cubicBezTo>
                    <a:pt x="846975" y="0"/>
                    <a:pt x="885678" y="38703"/>
                    <a:pt x="885678" y="86446"/>
                  </a:cubicBezTo>
                  <a:lnTo>
                    <a:pt x="885678" y="792607"/>
                  </a:lnTo>
                  <a:cubicBezTo>
                    <a:pt x="885678" y="840350"/>
                    <a:pt x="846975" y="879053"/>
                    <a:pt x="799232" y="879053"/>
                  </a:cubicBezTo>
                  <a:lnTo>
                    <a:pt x="86446" y="879053"/>
                  </a:lnTo>
                  <a:cubicBezTo>
                    <a:pt x="38703" y="879053"/>
                    <a:pt x="0" y="840350"/>
                    <a:pt x="0" y="792607"/>
                  </a:cubicBezTo>
                  <a:lnTo>
                    <a:pt x="0" y="86446"/>
                  </a:lnTo>
                  <a:cubicBezTo>
                    <a:pt x="0" y="38703"/>
                    <a:pt x="38703" y="0"/>
                    <a:pt x="86446" y="0"/>
                  </a:cubicBezTo>
                  <a:close/>
                </a:path>
              </a:pathLst>
            </a:custGeom>
            <a:solidFill>
              <a:srgbClr val="F6F6E9"/>
            </a:solidFill>
          </p:spPr>
        </p:sp>
        <p:sp>
          <p:nvSpPr>
            <p:cNvPr id="5" name="TextBox 5"/>
            <p:cNvSpPr txBox="1"/>
            <p:nvPr/>
          </p:nvSpPr>
          <p:spPr>
            <a:xfrm>
              <a:off x="0" y="-38100"/>
              <a:ext cx="885678" cy="917153"/>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3171398" y="8313555"/>
            <a:ext cx="11105207" cy="722185"/>
          </a:xfrm>
          <a:prstGeom prst="rect">
            <a:avLst/>
          </a:prstGeom>
        </p:spPr>
        <p:txBody>
          <a:bodyPr wrap="square" lIns="0" tIns="0" rIns="0" bIns="0" rtlCol="0" anchor="t">
            <a:spAutoFit/>
          </a:bodyPr>
          <a:lstStyle/>
          <a:p>
            <a:pPr algn="ctr">
              <a:lnSpc>
                <a:spcPts val="6159"/>
              </a:lnSpc>
            </a:pPr>
            <a:r>
              <a:rPr lang="en-US" sz="4399" spc="43" dirty="0">
                <a:solidFill>
                  <a:srgbClr val="291B25"/>
                </a:solidFill>
                <a:latin typeface="Proxima Nova"/>
              </a:rPr>
              <a:t>. </a:t>
            </a:r>
          </a:p>
        </p:txBody>
      </p:sp>
      <p:sp>
        <p:nvSpPr>
          <p:cNvPr id="8" name="Rectangle 7">
            <a:extLst>
              <a:ext uri="{FF2B5EF4-FFF2-40B4-BE49-F238E27FC236}">
                <a16:creationId xmlns:a16="http://schemas.microsoft.com/office/drawing/2014/main" id="{D3AB446C-1A7E-8E4A-7FD6-D1670A16146B}"/>
              </a:ext>
            </a:extLst>
          </p:cNvPr>
          <p:cNvSpPr/>
          <p:nvPr/>
        </p:nvSpPr>
        <p:spPr>
          <a:xfrm>
            <a:off x="1219200" y="266700"/>
            <a:ext cx="6172200" cy="2133600"/>
          </a:xfrm>
          <a:prstGeom prst="rect">
            <a:avLst/>
          </a:prstGeom>
          <a:solidFill>
            <a:srgbClr val="FFCE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500" dirty="0"/>
              <a:t>Stride</a:t>
            </a:r>
            <a:endParaRPr lang="vi-VN" dirty="0"/>
          </a:p>
        </p:txBody>
      </p:sp>
      <p:pic>
        <p:nvPicPr>
          <p:cNvPr id="1026" name="Picture 2" descr="neural network - What are deconvolutional layers? - Data Science Stack  Exchange">
            <a:extLst>
              <a:ext uri="{FF2B5EF4-FFF2-40B4-BE49-F238E27FC236}">
                <a16:creationId xmlns:a16="http://schemas.microsoft.com/office/drawing/2014/main" id="{39D99E00-89F7-84C7-8E8A-F84DC8267E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5" y="2556277"/>
            <a:ext cx="18100075" cy="66704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61A6AB"/>
        </a:solidFill>
        <a:effectLst/>
      </p:bgPr>
    </p:bg>
    <p:spTree>
      <p:nvGrpSpPr>
        <p:cNvPr id="1" name=""/>
        <p:cNvGrpSpPr/>
        <p:nvPr/>
      </p:nvGrpSpPr>
      <p:grpSpPr>
        <a:xfrm>
          <a:off x="0" y="0"/>
          <a:ext cx="0" cy="0"/>
          <a:chOff x="0" y="0"/>
          <a:chExt cx="0" cy="0"/>
        </a:xfrm>
      </p:grpSpPr>
      <p:sp>
        <p:nvSpPr>
          <p:cNvPr id="7" name="TextBox 7"/>
          <p:cNvSpPr txBox="1"/>
          <p:nvPr/>
        </p:nvSpPr>
        <p:spPr>
          <a:xfrm>
            <a:off x="3171398" y="8313555"/>
            <a:ext cx="11105207" cy="722185"/>
          </a:xfrm>
          <a:prstGeom prst="rect">
            <a:avLst/>
          </a:prstGeom>
        </p:spPr>
        <p:txBody>
          <a:bodyPr wrap="square" lIns="0" tIns="0" rIns="0" bIns="0" rtlCol="0" anchor="t">
            <a:spAutoFit/>
          </a:bodyPr>
          <a:lstStyle/>
          <a:p>
            <a:pPr algn="ctr">
              <a:lnSpc>
                <a:spcPts val="6159"/>
              </a:lnSpc>
            </a:pPr>
            <a:r>
              <a:rPr lang="en-US" sz="4399" spc="43" dirty="0">
                <a:solidFill>
                  <a:srgbClr val="291B25"/>
                </a:solidFill>
                <a:latin typeface="Proxima Nova"/>
              </a:rPr>
              <a:t>. </a:t>
            </a:r>
          </a:p>
        </p:txBody>
      </p:sp>
      <p:sp>
        <p:nvSpPr>
          <p:cNvPr id="8" name="Rectangle 7">
            <a:extLst>
              <a:ext uri="{FF2B5EF4-FFF2-40B4-BE49-F238E27FC236}">
                <a16:creationId xmlns:a16="http://schemas.microsoft.com/office/drawing/2014/main" id="{D3AB446C-1A7E-8E4A-7FD6-D1670A16146B}"/>
              </a:ext>
            </a:extLst>
          </p:cNvPr>
          <p:cNvSpPr/>
          <p:nvPr/>
        </p:nvSpPr>
        <p:spPr>
          <a:xfrm>
            <a:off x="1219200" y="266700"/>
            <a:ext cx="6172200" cy="2133600"/>
          </a:xfrm>
          <a:prstGeom prst="rect">
            <a:avLst/>
          </a:prstGeom>
          <a:solidFill>
            <a:srgbClr val="FFCE6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500" dirty="0"/>
              <a:t>Padding</a:t>
            </a:r>
            <a:endParaRPr lang="vi-VN" dirty="0"/>
          </a:p>
        </p:txBody>
      </p:sp>
      <p:pic>
        <p:nvPicPr>
          <p:cNvPr id="2050" name="Picture 2" descr="004 CNN Padding - Master Data Science">
            <a:extLst>
              <a:ext uri="{FF2B5EF4-FFF2-40B4-BE49-F238E27FC236}">
                <a16:creationId xmlns:a16="http://schemas.microsoft.com/office/drawing/2014/main" id="{66EA2985-81A2-DF02-486D-6BC08BA1F8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876" y="3259684"/>
            <a:ext cx="16690880" cy="5776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650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143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vi-VN" sz="4800" dirty="0"/>
          </a:p>
        </p:txBody>
      </p:sp>
      <p:sp>
        <p:nvSpPr>
          <p:cNvPr id="7" name="Freeform 7"/>
          <p:cNvSpPr/>
          <p:nvPr/>
        </p:nvSpPr>
        <p:spPr>
          <a:xfrm rot="1683888">
            <a:off x="15941323" y="5997879"/>
            <a:ext cx="2635955" cy="5641148"/>
          </a:xfrm>
          <a:custGeom>
            <a:avLst/>
            <a:gdLst/>
            <a:ahLst/>
            <a:cxnLst/>
            <a:rect l="l" t="t" r="r" b="b"/>
            <a:pathLst>
              <a:path w="2635955" h="5641148">
                <a:moveTo>
                  <a:pt x="0" y="0"/>
                </a:moveTo>
                <a:lnTo>
                  <a:pt x="2635954" y="0"/>
                </a:lnTo>
                <a:lnTo>
                  <a:pt x="2635954" y="5641148"/>
                </a:lnTo>
                <a:lnTo>
                  <a:pt x="0" y="56411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1683888">
            <a:off x="-656778" y="-800350"/>
            <a:ext cx="2635955" cy="5641148"/>
          </a:xfrm>
          <a:custGeom>
            <a:avLst/>
            <a:gdLst/>
            <a:ahLst/>
            <a:cxnLst/>
            <a:rect l="l" t="t" r="r" b="b"/>
            <a:pathLst>
              <a:path w="2635955" h="5641148">
                <a:moveTo>
                  <a:pt x="0" y="0"/>
                </a:moveTo>
                <a:lnTo>
                  <a:pt x="2635955" y="0"/>
                </a:lnTo>
                <a:lnTo>
                  <a:pt x="2635955" y="5641148"/>
                </a:lnTo>
                <a:lnTo>
                  <a:pt x="0" y="56411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0" name="Rectangle: Rounded Corners 29">
            <a:extLst>
              <a:ext uri="{FF2B5EF4-FFF2-40B4-BE49-F238E27FC236}">
                <a16:creationId xmlns:a16="http://schemas.microsoft.com/office/drawing/2014/main" id="{DEA27E76-FB1B-59F5-9228-FA572941562A}"/>
              </a:ext>
            </a:extLst>
          </p:cNvPr>
          <p:cNvSpPr/>
          <p:nvPr/>
        </p:nvSpPr>
        <p:spPr>
          <a:xfrm>
            <a:off x="1066800" y="266700"/>
            <a:ext cx="6248400" cy="20574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9600" dirty="0"/>
              <a:t>Polling</a:t>
            </a:r>
            <a:endParaRPr lang="vi-VN" sz="9600" dirty="0"/>
          </a:p>
        </p:txBody>
      </p:sp>
      <p:sp>
        <p:nvSpPr>
          <p:cNvPr id="31" name="TextBox 30">
            <a:extLst>
              <a:ext uri="{FF2B5EF4-FFF2-40B4-BE49-F238E27FC236}">
                <a16:creationId xmlns:a16="http://schemas.microsoft.com/office/drawing/2014/main" id="{14F3DE70-FFFC-5F3E-1A97-EB76C1C5DF01}"/>
              </a:ext>
            </a:extLst>
          </p:cNvPr>
          <p:cNvSpPr txBox="1"/>
          <p:nvPr/>
        </p:nvSpPr>
        <p:spPr>
          <a:xfrm>
            <a:off x="1524000" y="2324100"/>
            <a:ext cx="16154400" cy="707886"/>
          </a:xfrm>
          <a:prstGeom prst="rect">
            <a:avLst/>
          </a:prstGeom>
          <a:noFill/>
        </p:spPr>
        <p:txBody>
          <a:bodyPr wrap="square" rtlCol="0">
            <a:spAutoFit/>
          </a:bodyPr>
          <a:lstStyle/>
          <a:p>
            <a:br>
              <a:rPr lang="vi-VN" sz="2000" dirty="0">
                <a:solidFill>
                  <a:schemeClr val="tx1">
                    <a:lumMod val="95000"/>
                    <a:lumOff val="5000"/>
                  </a:schemeClr>
                </a:solidFill>
              </a:rPr>
            </a:br>
            <a:endParaRPr lang="vi-VN" sz="2000" dirty="0">
              <a:solidFill>
                <a:schemeClr val="tx1">
                  <a:lumMod val="95000"/>
                  <a:lumOff val="5000"/>
                </a:schemeClr>
              </a:solidFill>
            </a:endParaRPr>
          </a:p>
        </p:txBody>
      </p:sp>
      <p:sp>
        <p:nvSpPr>
          <p:cNvPr id="32" name="Rectangle 31">
            <a:extLst>
              <a:ext uri="{FF2B5EF4-FFF2-40B4-BE49-F238E27FC236}">
                <a16:creationId xmlns:a16="http://schemas.microsoft.com/office/drawing/2014/main" id="{4D63475A-62D2-11F2-F0D9-0FA1EF98BCEB}"/>
              </a:ext>
            </a:extLst>
          </p:cNvPr>
          <p:cNvSpPr/>
          <p:nvPr/>
        </p:nvSpPr>
        <p:spPr>
          <a:xfrm>
            <a:off x="1219200" y="2400300"/>
            <a:ext cx="14630400" cy="265271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marL="457200" indent="-457200" algn="just">
              <a:lnSpc>
                <a:spcPct val="150000"/>
              </a:lnSpc>
              <a:buFont typeface="Arial" panose="020B0604020202020204" pitchFamily="34" charset="0"/>
              <a:buChar char="•"/>
            </a:pPr>
            <a:r>
              <a:rPr lang="vi-VN" sz="2800" b="0" i="0" dirty="0">
                <a:solidFill>
                  <a:schemeClr val="tx1">
                    <a:lumMod val="95000"/>
                    <a:lumOff val="5000"/>
                  </a:schemeClr>
                </a:solidFill>
                <a:effectLst/>
                <a:latin typeface="Verdana" panose="020B0604030504040204" pitchFamily="34" charset="0"/>
              </a:rPr>
              <a:t>Lớp pooling thường được sử dụng ngay sau lớp convulational để đơn giản hóa thông tin đầu ra để giảm bớt số lượng neuron.</a:t>
            </a:r>
          </a:p>
          <a:p>
            <a:pPr algn="l">
              <a:buFont typeface="Arial" panose="020B0604020202020204" pitchFamily="34" charset="0"/>
              <a:buChar char="•"/>
            </a:pPr>
            <a:r>
              <a:rPr lang="vi-VN" sz="2800" b="0" i="0" dirty="0">
                <a:solidFill>
                  <a:srgbClr val="222222"/>
                </a:solidFill>
                <a:effectLst/>
                <a:latin typeface="Verdana" panose="020B0604030504040204" pitchFamily="34" charset="0"/>
              </a:rPr>
              <a:t>  Thủ tục pooling phổ biến là max-pooling, thủ tục này chọn giá trị lớn nhất trong vùng đầu vào 2×2.</a:t>
            </a:r>
            <a:r>
              <a:rPr lang="vi-VN" sz="2800" b="0" i="0" dirty="0">
                <a:solidFill>
                  <a:srgbClr val="1B1B1B"/>
                </a:solidFill>
                <a:effectLst/>
                <a:latin typeface="Open Sans" panose="020B0606030504020204" pitchFamily="34" charset="0"/>
              </a:rPr>
              <a:t> Còn 2 loại Average Pooling và Sum Pooling</a:t>
            </a:r>
            <a:endParaRPr lang="vi-VN" sz="2800" b="0" i="0" dirty="0">
              <a:solidFill>
                <a:srgbClr val="222222"/>
              </a:solidFill>
              <a:effectLst/>
              <a:latin typeface="Verdana" panose="020B0604030504040204" pitchFamily="34" charset="0"/>
            </a:endParaRPr>
          </a:p>
        </p:txBody>
      </p:sp>
      <p:pic>
        <p:nvPicPr>
          <p:cNvPr id="3076" name="Picture 4" descr="Max pooling and average pooling | Download Scientific Diagram">
            <a:extLst>
              <a:ext uri="{FF2B5EF4-FFF2-40B4-BE49-F238E27FC236}">
                <a16:creationId xmlns:a16="http://schemas.microsoft.com/office/drawing/2014/main" id="{05341543-0967-D699-BEEF-67912B0817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04962" y="5179874"/>
            <a:ext cx="13030200" cy="4509374"/>
          </a:xfrm>
          <a:prstGeom prst="rect">
            <a:avLst/>
          </a:prstGeom>
          <a:noFill/>
          <a:extLst>
            <a:ext uri="{909E8E84-426E-40DD-AFC4-6F175D3DCCD1}">
              <a14:hiddenFill xmlns:a14="http://schemas.microsoft.com/office/drawing/2010/main">
                <a:solidFill>
                  <a:srgbClr val="FFFFFF"/>
                </a:solidFill>
              </a14:hiddenFill>
            </a:ext>
          </a:extLst>
        </p:spPr>
      </p:pic>
      <p:sp>
        <p:nvSpPr>
          <p:cNvPr id="15" name="Freeform 15"/>
          <p:cNvSpPr/>
          <p:nvPr/>
        </p:nvSpPr>
        <p:spPr>
          <a:xfrm rot="19553238">
            <a:off x="14576078" y="6950620"/>
            <a:ext cx="1529987" cy="2527005"/>
          </a:xfrm>
          <a:custGeom>
            <a:avLst/>
            <a:gdLst/>
            <a:ahLst/>
            <a:cxnLst/>
            <a:rect l="l" t="t" r="r" b="b"/>
            <a:pathLst>
              <a:path w="1529987" h="2527005">
                <a:moveTo>
                  <a:pt x="0" y="0"/>
                </a:moveTo>
                <a:lnTo>
                  <a:pt x="1529986" y="0"/>
                </a:lnTo>
                <a:lnTo>
                  <a:pt x="1529986" y="2527005"/>
                </a:lnTo>
                <a:lnTo>
                  <a:pt x="0" y="252700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143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vi-VN" sz="4800" dirty="0"/>
          </a:p>
        </p:txBody>
      </p:sp>
      <p:sp>
        <p:nvSpPr>
          <p:cNvPr id="7" name="Freeform 7"/>
          <p:cNvSpPr/>
          <p:nvPr/>
        </p:nvSpPr>
        <p:spPr>
          <a:xfrm rot="1683888">
            <a:off x="15941323" y="5997879"/>
            <a:ext cx="2635955" cy="5641148"/>
          </a:xfrm>
          <a:custGeom>
            <a:avLst/>
            <a:gdLst/>
            <a:ahLst/>
            <a:cxnLst/>
            <a:rect l="l" t="t" r="r" b="b"/>
            <a:pathLst>
              <a:path w="2635955" h="5641148">
                <a:moveTo>
                  <a:pt x="0" y="0"/>
                </a:moveTo>
                <a:lnTo>
                  <a:pt x="2635954" y="0"/>
                </a:lnTo>
                <a:lnTo>
                  <a:pt x="2635954" y="5641148"/>
                </a:lnTo>
                <a:lnTo>
                  <a:pt x="0" y="56411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1683888">
            <a:off x="-656778" y="-800350"/>
            <a:ext cx="2635955" cy="5641148"/>
          </a:xfrm>
          <a:custGeom>
            <a:avLst/>
            <a:gdLst/>
            <a:ahLst/>
            <a:cxnLst/>
            <a:rect l="l" t="t" r="r" b="b"/>
            <a:pathLst>
              <a:path w="2635955" h="5641148">
                <a:moveTo>
                  <a:pt x="0" y="0"/>
                </a:moveTo>
                <a:lnTo>
                  <a:pt x="2635955" y="0"/>
                </a:lnTo>
                <a:lnTo>
                  <a:pt x="2635955" y="5641148"/>
                </a:lnTo>
                <a:lnTo>
                  <a:pt x="0" y="56411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0" name="Rectangle: Rounded Corners 29">
            <a:extLst>
              <a:ext uri="{FF2B5EF4-FFF2-40B4-BE49-F238E27FC236}">
                <a16:creationId xmlns:a16="http://schemas.microsoft.com/office/drawing/2014/main" id="{DEA27E76-FB1B-59F5-9228-FA572941562A}"/>
              </a:ext>
            </a:extLst>
          </p:cNvPr>
          <p:cNvSpPr/>
          <p:nvPr/>
        </p:nvSpPr>
        <p:spPr>
          <a:xfrm>
            <a:off x="1081087" y="16074"/>
            <a:ext cx="9525000" cy="20574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9600" dirty="0"/>
              <a:t>Fully-Connected</a:t>
            </a:r>
            <a:endParaRPr lang="vi-VN" sz="9600" dirty="0"/>
          </a:p>
        </p:txBody>
      </p:sp>
      <p:sp>
        <p:nvSpPr>
          <p:cNvPr id="31" name="TextBox 30">
            <a:extLst>
              <a:ext uri="{FF2B5EF4-FFF2-40B4-BE49-F238E27FC236}">
                <a16:creationId xmlns:a16="http://schemas.microsoft.com/office/drawing/2014/main" id="{14F3DE70-FFFC-5F3E-1A97-EB76C1C5DF01}"/>
              </a:ext>
            </a:extLst>
          </p:cNvPr>
          <p:cNvSpPr txBox="1"/>
          <p:nvPr/>
        </p:nvSpPr>
        <p:spPr>
          <a:xfrm>
            <a:off x="1524000" y="2324100"/>
            <a:ext cx="16154400" cy="707886"/>
          </a:xfrm>
          <a:prstGeom prst="rect">
            <a:avLst/>
          </a:prstGeom>
          <a:noFill/>
        </p:spPr>
        <p:txBody>
          <a:bodyPr wrap="square" rtlCol="0">
            <a:spAutoFit/>
          </a:bodyPr>
          <a:lstStyle/>
          <a:p>
            <a:br>
              <a:rPr lang="vi-VN" sz="2000" dirty="0">
                <a:solidFill>
                  <a:schemeClr val="tx1">
                    <a:lumMod val="95000"/>
                    <a:lumOff val="5000"/>
                  </a:schemeClr>
                </a:solidFill>
              </a:rPr>
            </a:br>
            <a:endParaRPr lang="vi-VN" sz="2000" dirty="0">
              <a:solidFill>
                <a:schemeClr val="tx1">
                  <a:lumMod val="95000"/>
                  <a:lumOff val="5000"/>
                </a:schemeClr>
              </a:solidFill>
            </a:endParaRPr>
          </a:p>
        </p:txBody>
      </p:sp>
      <p:sp>
        <p:nvSpPr>
          <p:cNvPr id="32" name="Rectangle 31">
            <a:extLst>
              <a:ext uri="{FF2B5EF4-FFF2-40B4-BE49-F238E27FC236}">
                <a16:creationId xmlns:a16="http://schemas.microsoft.com/office/drawing/2014/main" id="{4D63475A-62D2-11F2-F0D9-0FA1EF98BCEB}"/>
              </a:ext>
            </a:extLst>
          </p:cNvPr>
          <p:cNvSpPr/>
          <p:nvPr/>
        </p:nvSpPr>
        <p:spPr>
          <a:xfrm>
            <a:off x="1081087" y="2262396"/>
            <a:ext cx="14630400" cy="189702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just">
              <a:lnSpc>
                <a:spcPct val="150000"/>
              </a:lnSpc>
            </a:pPr>
            <a:r>
              <a:rPr lang="vi-VN" sz="2800" dirty="0">
                <a:solidFill>
                  <a:schemeClr val="tx1">
                    <a:lumMod val="95000"/>
                    <a:lumOff val="5000"/>
                  </a:schemeClr>
                </a:solidFill>
                <a:latin typeface="Verdana" panose="020B0604030504040204" pitchFamily="34" charset="0"/>
              </a:rPr>
              <a:t>Sau các lớp tích chập và max polling là tới lớp fully-connected</a:t>
            </a:r>
          </a:p>
          <a:p>
            <a:pPr algn="just">
              <a:lnSpc>
                <a:spcPct val="150000"/>
              </a:lnSpc>
            </a:pPr>
            <a:r>
              <a:rPr lang="vi-VN" sz="2800" b="0" i="0" dirty="0">
                <a:solidFill>
                  <a:schemeClr val="tx1">
                    <a:lumMod val="95000"/>
                    <a:lumOff val="5000"/>
                  </a:schemeClr>
                </a:solidFill>
                <a:effectLst/>
                <a:latin typeface="Verdana" panose="020B0604030504040204" pitchFamily="34" charset="0"/>
              </a:rPr>
              <a:t>Lớp này dùng để phân các lớp có neural tùy thuộc vào dữ liệu đầu vào</a:t>
            </a:r>
            <a:endParaRPr lang="vi-VN" sz="2800" b="0" i="0" dirty="0">
              <a:solidFill>
                <a:srgbClr val="222222"/>
              </a:solidFill>
              <a:effectLst/>
              <a:latin typeface="Verdana" panose="020B0604030504040204" pitchFamily="34" charset="0"/>
            </a:endParaRPr>
          </a:p>
        </p:txBody>
      </p:sp>
      <p:sp>
        <p:nvSpPr>
          <p:cNvPr id="15" name="Freeform 15"/>
          <p:cNvSpPr/>
          <p:nvPr/>
        </p:nvSpPr>
        <p:spPr>
          <a:xfrm rot="19553238">
            <a:off x="14576078" y="6950620"/>
            <a:ext cx="1529987" cy="2527005"/>
          </a:xfrm>
          <a:custGeom>
            <a:avLst/>
            <a:gdLst/>
            <a:ahLst/>
            <a:cxnLst/>
            <a:rect l="l" t="t" r="r" b="b"/>
            <a:pathLst>
              <a:path w="1529987" h="2527005">
                <a:moveTo>
                  <a:pt x="0" y="0"/>
                </a:moveTo>
                <a:lnTo>
                  <a:pt x="1529986" y="0"/>
                </a:lnTo>
                <a:lnTo>
                  <a:pt x="1529986" y="2527005"/>
                </a:lnTo>
                <a:lnTo>
                  <a:pt x="0" y="252700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pic>
        <p:nvPicPr>
          <p:cNvPr id="5124" name="Picture 4" descr="Fully Connected Layers in Convolutional Neural Networks – IndianTechWarrior">
            <a:extLst>
              <a:ext uri="{FF2B5EF4-FFF2-40B4-BE49-F238E27FC236}">
                <a16:creationId xmlns:a16="http://schemas.microsoft.com/office/drawing/2014/main" id="{C323BD4A-5BD6-0AC6-31A1-E83117E1210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09167" y="4215227"/>
            <a:ext cx="11273433" cy="6189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08709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1062</TotalTime>
  <Words>876</Words>
  <Application>Microsoft Office PowerPoint</Application>
  <PresentationFormat>Custom</PresentationFormat>
  <Paragraphs>105</Paragraphs>
  <Slides>21</Slides>
  <Notes>6</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21</vt:i4>
      </vt:variant>
    </vt:vector>
  </HeadingPairs>
  <TitlesOfParts>
    <vt:vector size="37" baseType="lpstr">
      <vt:lpstr>Aptos Display</vt:lpstr>
      <vt:lpstr>Aptos Narrow</vt:lpstr>
      <vt:lpstr>Arial</vt:lpstr>
      <vt:lpstr>Bebas Neue</vt:lpstr>
      <vt:lpstr>Bebas Neue Bold</vt:lpstr>
      <vt:lpstr>Calibri</vt:lpstr>
      <vt:lpstr>Courier New</vt:lpstr>
      <vt:lpstr>Open Sans</vt:lpstr>
      <vt:lpstr>Proxima Nova</vt:lpstr>
      <vt:lpstr>Raleway</vt:lpstr>
      <vt:lpstr>Repo Bold Bold</vt:lpstr>
      <vt:lpstr>Roboto</vt:lpstr>
      <vt:lpstr>Söhne</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Media Literacy Credible Sources Education Presentation in Green Black Yellow Graphic Style</dc:title>
  <cp:lastModifiedBy>Chuong Hoang</cp:lastModifiedBy>
  <cp:revision>43</cp:revision>
  <dcterms:created xsi:type="dcterms:W3CDTF">2006-08-16T00:00:00Z</dcterms:created>
  <dcterms:modified xsi:type="dcterms:W3CDTF">2024-03-09T17:31:08Z</dcterms:modified>
  <dc:identifier>DAFz7gI0q0o</dc:identifier>
</cp:coreProperties>
</file>